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99" r:id="rId5"/>
    <p:sldId id="298" r:id="rId6"/>
    <p:sldId id="258" r:id="rId7"/>
    <p:sldId id="377" r:id="rId8"/>
    <p:sldId id="327" r:id="rId9"/>
    <p:sldId id="407" r:id="rId10"/>
    <p:sldId id="379" r:id="rId11"/>
    <p:sldId id="408" r:id="rId12"/>
    <p:sldId id="409" r:id="rId13"/>
    <p:sldId id="411" r:id="rId14"/>
    <p:sldId id="410" r:id="rId15"/>
    <p:sldId id="412" r:id="rId16"/>
    <p:sldId id="413" r:id="rId17"/>
    <p:sldId id="328" r:id="rId18"/>
    <p:sldId id="330" r:id="rId19"/>
    <p:sldId id="414" r:id="rId20"/>
    <p:sldId id="415" r:id="rId21"/>
    <p:sldId id="416" r:id="rId22"/>
    <p:sldId id="417" r:id="rId23"/>
    <p:sldId id="418" r:id="rId24"/>
    <p:sldId id="419" r:id="rId25"/>
    <p:sldId id="420" r:id="rId26"/>
    <p:sldId id="421" r:id="rId27"/>
    <p:sldId id="260" r:id="rId28"/>
    <p:sldId id="422" r:id="rId29"/>
    <p:sldId id="423" r:id="rId30"/>
    <p:sldId id="424" r:id="rId31"/>
    <p:sldId id="354" r:id="rId32"/>
  </p:sldIdLst>
  <p:sldSz cx="9144000" cy="5143500" type="screen16x9"/>
  <p:notesSz cx="7103745" cy="10234295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645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hyperlink" Target="http://yp.120ask.com/detail/193398.html" TargetMode="Externa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5.xml"/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e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e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media" Target="../media/media1.mp3"/><Relationship Id="rId4" Type="http://schemas.openxmlformats.org/officeDocument/2006/relationships/audio" Target="../media/media1.mp3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4205" y="456565"/>
            <a:ext cx="7683500" cy="3891280"/>
          </a:xfrm>
          <a:prstGeom prst="rect">
            <a:avLst/>
          </a:prstGeom>
          <a:noFill/>
          <a:ln w="38100"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080" y="1464310"/>
            <a:ext cx="6760210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95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老年人护理及技术</a:t>
            </a:r>
            <a:endParaRPr lang="zh-CN" altLang="en-US" sz="4950" dirty="0">
              <a:solidFill>
                <a:srgbClr val="F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2781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2781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2781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2781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2781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1424" y="-587871"/>
            <a:ext cx="6034726" cy="2640192"/>
          </a:xfrm>
          <a:prstGeom prst="rect">
            <a:avLst/>
          </a:prstGeom>
        </p:spPr>
      </p:pic>
      <p:pic>
        <p:nvPicPr>
          <p:cNvPr id="5" name="图片 4" descr="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1635" y="2846009"/>
            <a:ext cx="5404204" cy="2851636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265" y="716280"/>
            <a:ext cx="981075" cy="88963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339340" y="2624455"/>
            <a:ext cx="5116195" cy="698500"/>
          </a:xfrm>
          <a:prstGeom prst="roundRect">
            <a:avLst/>
          </a:prstGeom>
          <a:noFill/>
          <a:ln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 b="1">
                <a:solidFill>
                  <a:schemeClr val="tx1"/>
                </a:solidFill>
              </a:rPr>
              <a:t>项目</a:t>
            </a:r>
            <a:r>
              <a:rPr lang="zh-CN" sz="2400" b="1">
                <a:solidFill>
                  <a:schemeClr val="tx1"/>
                </a:solidFill>
              </a:rPr>
              <a:t>六</a:t>
            </a:r>
            <a:r>
              <a:rPr lang="en-US" altLang="zh-CN" sz="2400" b="1">
                <a:solidFill>
                  <a:schemeClr val="tx1"/>
                </a:solidFill>
              </a:rPr>
              <a:t>  </a:t>
            </a:r>
            <a:r>
              <a:rPr lang="zh-CN" altLang="en-US" sz="2400" b="1">
                <a:solidFill>
                  <a:schemeClr val="tx1"/>
                </a:solidFill>
              </a:rPr>
              <a:t>老年人紧急救护</a:t>
            </a:r>
            <a:endParaRPr lang="zh-CN" altLang="en-US" sz="24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49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49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627370" cy="398780"/>
            <a:chOff x="162802" y="106676"/>
            <a:chExt cx="750281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74169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3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老年人烧、烫、冻伤的初步救护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680720" y="128555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一、老年人发生烧、烫伤的危险因素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3240" y="1725930"/>
            <a:ext cx="7538720" cy="15436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33350">
              <a:lnSpc>
                <a:spcPct val="180000"/>
              </a:lnSpc>
            </a:pPr>
            <a:r>
              <a:rPr lang="zh-CN" sz="1050" b="0">
                <a:ea typeface="宋体" panose="02010600030101010101" pitchFamily="2" charset="-122"/>
              </a:rPr>
              <a:t>1.生理因素:老年人因神经系统生理的老化、皮肤组织老化而导致痛温觉减退对热的耐受能力降低，受热以后，易导致皮肤红肿、水疱、破溃等不同程度的烫伤。</a:t>
            </a:r>
            <a:r>
              <a:rPr lang="en-US" altLang="zh-CN" sz="1050" b="0">
                <a:ea typeface="宋体" panose="02010600030101010101" pitchFamily="2" charset="-122"/>
              </a:rPr>
              <a:t>   </a:t>
            </a:r>
            <a:r>
              <a:rPr lang="zh-CN" sz="1050" b="0">
                <a:ea typeface="宋体" panose="02010600030101010101" pitchFamily="2" charset="-122"/>
              </a:rPr>
              <a:t>2.热应用因素：老年人在使用热水袋、电热毯、电护手宝等过程中，因温度过高、外表无包裹直接接触皮肤造成烫伤。</a:t>
            </a:r>
            <a:r>
              <a:rPr lang="en-US" altLang="zh-CN" sz="1050" b="0">
                <a:ea typeface="宋体" panose="02010600030101010101" pitchFamily="2" charset="-122"/>
              </a:rPr>
              <a:t>   </a:t>
            </a:r>
            <a:r>
              <a:rPr lang="zh-CN" sz="1050" b="0">
                <a:ea typeface="宋体" panose="02010600030101010101" pitchFamily="2" charset="-122"/>
              </a:rPr>
              <a:t>3.病理因素：老年人本身患有糖尿病、下肢动脉闭塞、肢体感觉障碍、视力障碍等老年人容易发生烫伤。</a:t>
            </a:r>
            <a:r>
              <a:rPr lang="en-US" altLang="zh-CN" sz="1050" b="0">
                <a:ea typeface="宋体" panose="02010600030101010101" pitchFamily="2" charset="-122"/>
              </a:rPr>
              <a:t>   </a:t>
            </a:r>
            <a:r>
              <a:rPr lang="zh-CN" sz="1050" b="0">
                <a:ea typeface="宋体" panose="02010600030101010101" pitchFamily="2" charset="-122"/>
              </a:rPr>
              <a:t>4.缺乏烫伤知识：老年人或家属没有相关低温烫伤的基础知识，没有引起足够的重视。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92785" y="623888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600" b="1">
                <a:ea typeface="黑体" panose="02010609060101010101" charset="-122"/>
              </a:rPr>
              <a:t>3.1老年人烧、烫伤的初步救护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627370" cy="398780"/>
            <a:chOff x="162802" y="106676"/>
            <a:chExt cx="750281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74169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3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老年人烧、烫、冻伤的初步救护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5" name="文本框 4"/>
          <p:cNvSpPr txBox="1"/>
          <p:nvPr/>
        </p:nvSpPr>
        <p:spPr>
          <a:xfrm>
            <a:off x="267970" y="104044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二、烧、烫伤的局部表现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59435" y="1362075"/>
            <a:ext cx="8024495" cy="2849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33350" algn="l">
              <a:lnSpc>
                <a:spcPct val="190000"/>
              </a:lnSpc>
            </a:pPr>
            <a:r>
              <a:rPr lang="zh-CN" sz="1050" b="0">
                <a:ea typeface="宋体" panose="02010600030101010101" pitchFamily="2" charset="-122"/>
              </a:rPr>
              <a:t>1. 一度伤局部轻度红肿、无水疱、疼痛明显。</a:t>
            </a:r>
            <a:r>
              <a:rPr lang="en-US" altLang="zh-CN" sz="1050" b="0">
                <a:ea typeface="宋体" panose="02010600030101010101" pitchFamily="2" charset="-122"/>
              </a:rPr>
              <a:t>    </a:t>
            </a:r>
            <a:r>
              <a:rPr lang="zh-CN" sz="1050" b="0">
                <a:ea typeface="宋体" panose="02010600030101010101" pitchFamily="2" charset="-122"/>
              </a:rPr>
              <a:t>2.二度伤局部红肿疼痛，有大小不等的水疱。</a:t>
            </a:r>
            <a:r>
              <a:rPr lang="en-US" altLang="zh-CN" sz="1050" b="0">
                <a:ea typeface="宋体" panose="02010600030101010101" pitchFamily="2" charset="-122"/>
              </a:rPr>
              <a:t>   </a:t>
            </a:r>
            <a:r>
              <a:rPr lang="zh-CN" sz="1050" b="0">
                <a:ea typeface="宋体" panose="02010600030101010101" pitchFamily="2" charset="-122"/>
              </a:rPr>
              <a:t>3.三度伤脂肪、肌肉、骨骼都有损伤，创面无水疱，无弹性，并呈灰或红褐色，无疼痛。知识拓展：烫伤后的水泡不要自行戳破，避免处理不当导致感染加重病情。小水泡保护好创面无需特殊处理，组织可自行吸收；大水泡最好是在消毒以后，拿无菌针头或者锐器，从水泡的低位戳一个侧孔让烧伤处水泡的水流出来。若在条件不允许的情况下，则最好到医院由专科医生处理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544820" cy="398780"/>
            <a:chOff x="162802" y="106676"/>
            <a:chExt cx="7392750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63163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子任务</a:t>
              </a:r>
              <a:r>
                <a:rPr lang="en-US" altLang="zh-CN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  </a:t>
              </a:r>
              <a:r>
                <a:rPr lang="zh-CN" altLang="en-US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老年人烧、烫、冻伤的初步救护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523240" y="73755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三、烧、烫伤后的现场急救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68350" y="1262380"/>
            <a:ext cx="7060565" cy="31921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33350">
              <a:lnSpc>
                <a:spcPct val="160000"/>
              </a:lnSpc>
            </a:pPr>
            <a:r>
              <a:rPr lang="zh-CN" sz="1050" b="0">
                <a:ea typeface="宋体" panose="02010600030101010101" pitchFamily="2" charset="-122"/>
              </a:rPr>
              <a:t>1.冷水冲洗创面烧、烫伤后立即用流动的冷岁冲洗伤口30分钟，或用毛巾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冷敷。</a:t>
            </a:r>
            <a:r>
              <a:rPr lang="zh-CN" sz="1050" b="0">
                <a:ea typeface="宋体" panose="02010600030101010101" pitchFamily="2" charset="-122"/>
              </a:rPr>
              <a:t></a:t>
            </a:r>
            <a:r>
              <a:rPr lang="en-US" altLang="zh-CN" sz="1050" b="0">
                <a:ea typeface="宋体" panose="02010600030101010101" pitchFamily="2" charset="-122"/>
              </a:rPr>
              <a:t>    </a:t>
            </a:r>
            <a:r>
              <a:rPr lang="zh-CN" sz="1050" b="0">
                <a:ea typeface="宋体" panose="02010600030101010101" pitchFamily="2" charset="-122"/>
              </a:rPr>
              <a:t>2.不要急切的脱掉衣物当烫伤处在有衣物覆盖的地方时，不要着急脱掉衣物，可以用剪刀剪开衣服，千万不要强行剥去任何的衣物，以免弄破水泡。</a:t>
            </a:r>
            <a:r>
              <a:rPr lang="en-US" altLang="zh-CN" sz="1050" b="0">
                <a:ea typeface="宋体" panose="02010600030101010101" pitchFamily="2" charset="-122"/>
              </a:rPr>
              <a:t>    </a:t>
            </a:r>
            <a:r>
              <a:rPr lang="zh-CN" sz="1050" b="0">
                <a:ea typeface="宋体" panose="02010600030101010101" pitchFamily="2" charset="-122"/>
              </a:rPr>
              <a:t>3.正确处理水泡如果烫伤处有水泡，小水泡无需特殊处理，组织可自行吸收，大水泡可在无菌条件下用无菌针头刺破，若条件达不到无菌，不能自行刺破水泡，避免感染。</a:t>
            </a:r>
            <a:r>
              <a:rPr lang="en-US" sz="1050" b="0">
                <a:latin typeface="宋体" panose="02010600030101010101" pitchFamily="2" charset="-122"/>
              </a:rPr>
              <a:t>  </a:t>
            </a:r>
            <a:r>
              <a:rPr lang="zh-CN" sz="1050" b="0">
                <a:ea typeface="宋体" panose="02010600030101010101" pitchFamily="2" charset="-122"/>
              </a:rPr>
              <a:t>4.保护好伤口 使用干净的或无菌的纱布或棉质的布类覆盖于伤口并加以固定，有助于保持创口的清洁和减轻疼痛。</a:t>
            </a:r>
            <a:r>
              <a:rPr lang="en-US" altLang="zh-CN" sz="1050" b="0">
                <a:ea typeface="宋体" panose="02010600030101010101" pitchFamily="2" charset="-122"/>
              </a:rPr>
              <a:t>    </a:t>
            </a:r>
            <a:r>
              <a:rPr lang="zh-CN" sz="1050" b="0">
                <a:ea typeface="宋体" panose="02010600030101010101" pitchFamily="2" charset="-122"/>
              </a:rPr>
              <a:t>5.及时送医对于大面积，深度达II度到III度的严重烧伤病人，应立即送医院治疗。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544820" cy="398780"/>
            <a:chOff x="162802" y="106676"/>
            <a:chExt cx="7392750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63163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子任务</a:t>
              </a:r>
              <a:r>
                <a:rPr lang="en-US" altLang="zh-CN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  </a:t>
              </a:r>
              <a:r>
                <a:rPr lang="zh-CN" altLang="en-US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老年人烧、烫、冻伤的初步救护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00" name="文本框 99"/>
          <p:cNvSpPr txBox="1"/>
          <p:nvPr/>
        </p:nvSpPr>
        <p:spPr>
          <a:xfrm>
            <a:off x="692785" y="712788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600" b="1">
                <a:solidFill>
                  <a:srgbClr val="000000"/>
                </a:solidFill>
                <a:ea typeface="黑体" panose="02010609060101010101" charset="-122"/>
              </a:rPr>
              <a:t>3.2冻伤的初步救护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23240" y="1101090"/>
            <a:ext cx="748538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20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一、冻伤概念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冻伤是人体在低温环境中，停留时间过长又缺乏必要的防寒措施，以暴露部位出现充血性水肿红斑，遇温高时皮肤瘙痒为特征，严重者可能会出现患处皮肤糜烂、溃疡等现象，是一种冬季常见病。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23240" y="239363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二、冻伤的因素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22020" y="293052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1.气候因素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22020" y="339852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2.局部因素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9965" y="386651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3.全身因素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544820" cy="398780"/>
            <a:chOff x="162802" y="106676"/>
            <a:chExt cx="7392750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631632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子任务</a:t>
              </a:r>
              <a:r>
                <a:rPr lang="en-US" altLang="zh-CN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  </a:t>
              </a:r>
              <a:r>
                <a:rPr lang="zh-CN" altLang="en-US" sz="200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老年人烧、烫、冻伤的初步救护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692785" y="70326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三、局部冻伤的表现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2785" y="112776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152400"/>
            <a:r>
              <a:rPr lang="zh-CN" sz="1200" b="0">
                <a:ea typeface="宋体" panose="02010600030101010101" pitchFamily="2" charset="-122"/>
              </a:rPr>
              <a:t>1.手冻伤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69290" y="156337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152400"/>
            <a:r>
              <a:rPr lang="zh-CN" sz="1200" b="0">
                <a:ea typeface="宋体" panose="02010600030101010101" pitchFamily="2" charset="-122"/>
              </a:rPr>
              <a:t>2.脚冻伤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19785" y="199898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200" b="0">
                <a:solidFill>
                  <a:srgbClr val="000000"/>
                </a:solidFill>
                <a:ea typeface="宋体" panose="02010600030101010101" pitchFamily="2" charset="-122"/>
              </a:rPr>
              <a:t>3.冻僵 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67970" y="2223770"/>
            <a:ext cx="7265035" cy="1306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17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四、冻伤的紧急处理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1.迅速脱离寒冷环境，防止继续受冻。</a:t>
            </a:r>
            <a:endParaRPr lang="zh-CN" sz="105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381000">
              <a:lnSpc>
                <a:spcPct val="170000"/>
              </a:lnSpc>
            </a:pP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2.保持局部组织清洁干燥，适当外用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  <a:hlinkClick r:id="rId2"/>
              </a:rPr>
              <a:t>冻疮膏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。</a:t>
            </a:r>
            <a:endParaRPr lang="zh-CN" sz="1050" b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381000">
              <a:lnSpc>
                <a:spcPct val="170000"/>
              </a:lnSpc>
            </a:pP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3.快速复温。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endParaRPr lang="en-US" altLang="zh-CN" sz="1050" b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4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老年人急性噎食的初步救护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6" name="文本框 5"/>
          <p:cNvSpPr txBox="1"/>
          <p:nvPr/>
        </p:nvSpPr>
        <p:spPr>
          <a:xfrm>
            <a:off x="367030" y="554990"/>
            <a:ext cx="6642100" cy="1855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17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一、引起老年人噎食的原因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1.牙齿缺失、咀嚼功能差，不能充分咀嚼食物。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2.意识不清并伴有吞咽困难的老人。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3.老年人脑血管病变发生率高，咽反射迟钝，易造成吞咽动作不协调而发生意外。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4.进食时谈话、说笑、注意力不集中。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5.老人食道病变较多，弹性下降，进食时易造成食道痉挛；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92785" y="257587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二、噎食的表现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92785" y="3011170"/>
            <a:ext cx="5080000" cy="1463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70000"/>
              </a:lnSpc>
            </a:pPr>
            <a:r>
              <a:rPr lang="en-US" sz="1050" b="0">
                <a:latin typeface="宋体" panose="02010600030101010101" pitchFamily="2" charset="-122"/>
              </a:rPr>
              <a:t> </a:t>
            </a:r>
            <a:r>
              <a:rPr lang="zh-CN" sz="1050" b="0">
                <a:ea typeface="宋体" panose="02010600030101010101" pitchFamily="2" charset="-122"/>
              </a:rPr>
              <a:t>1.一般表现</a:t>
            </a:r>
            <a:r>
              <a:rPr lang="en-US" sz="1050" b="0">
                <a:latin typeface="宋体" panose="02010600030101010101" pitchFamily="2" charset="-122"/>
              </a:rPr>
              <a:t>  </a:t>
            </a:r>
            <a:r>
              <a:rPr lang="zh-CN" sz="1050" b="0">
                <a:ea typeface="宋体" panose="02010600030101010101" pitchFamily="2" charset="-122"/>
              </a:rPr>
              <a:t>症状较轻时</a:t>
            </a:r>
            <a:r>
              <a:rPr lang="zh-CN" sz="1050" b="0">
                <a:solidFill>
                  <a:srgbClr val="191919"/>
                </a:solidFill>
                <a:ea typeface="宋体" panose="02010600030101010101" pitchFamily="2" charset="-122"/>
              </a:rPr>
              <a:t>可出现剧烈的咳嗽，咳嗽间歇有哮鸣音，说话含糊不清。</a:t>
            </a:r>
            <a:r>
              <a:rPr lang="en-US" sz="1050" b="0">
                <a:solidFill>
                  <a:srgbClr val="191919"/>
                </a:solidFill>
                <a:latin typeface="宋体" panose="02010600030101010101" pitchFamily="2" charset="-122"/>
              </a:rPr>
              <a:t>  </a:t>
            </a:r>
            <a:r>
              <a:rPr lang="zh-CN" sz="1050" b="0">
                <a:solidFill>
                  <a:srgbClr val="191919"/>
                </a:solidFill>
                <a:ea typeface="宋体" panose="02010600030101010101" pitchFamily="2" charset="-122"/>
              </a:rPr>
              <a:t>2.典型症状</a:t>
            </a:r>
            <a:r>
              <a:rPr lang="en-US" sz="1050" b="0">
                <a:solidFill>
                  <a:srgbClr val="191919"/>
                </a:solidFill>
                <a:latin typeface="宋体" panose="02010600030101010101" pitchFamily="2" charset="-122"/>
              </a:rPr>
              <a:t>  </a:t>
            </a:r>
            <a:r>
              <a:rPr lang="zh-CN" sz="1050" b="0">
                <a:solidFill>
                  <a:srgbClr val="191919"/>
                </a:solidFill>
                <a:ea typeface="宋体" panose="02010600030101010101" pitchFamily="2" charset="-122"/>
              </a:rPr>
              <a:t>症状较重时老人不能咳嗽、不能说话、呼吸困难，用手按住颈部或胸前，并用手指口腔，继而面色青紫、神志不清甚至呼吸停止。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89521"/>
            <a:ext cx="6612255" cy="639088"/>
            <a:chOff x="162802" y="132600"/>
            <a:chExt cx="8815931" cy="946630"/>
          </a:xfrm>
        </p:grpSpPr>
        <p:sp>
          <p:nvSpPr>
            <p:cNvPr id="9" name="文本框 8"/>
            <p:cNvSpPr txBox="1"/>
            <p:nvPr/>
          </p:nvSpPr>
          <p:spPr>
            <a:xfrm>
              <a:off x="1850977" y="488549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0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噎食的紧急救护（腹部冲击法）</a:t>
              </a:r>
              <a:endParaRPr lang="zh-CN" sz="20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graphicFrame>
        <p:nvGraphicFramePr>
          <p:cNvPr id="-2147482599" name="对象 -2147482600"/>
          <p:cNvGraphicFramePr>
            <a:graphicFrameLocks noChangeAspect="1"/>
          </p:cNvGraphicFramePr>
          <p:nvPr/>
        </p:nvGraphicFramePr>
        <p:xfrm>
          <a:off x="738505" y="891540"/>
          <a:ext cx="6644640" cy="4791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6264910" imgH="4979035" progId="Word.Document.8">
                  <p:embed/>
                </p:oleObj>
              </mc:Choice>
              <mc:Fallback>
                <p:oleObj name="" r:id="rId2" imgW="6264910" imgH="4979035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38505" y="891540"/>
                        <a:ext cx="6644640" cy="47917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5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老年人骨折的初步救护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00" name="文本框 99"/>
          <p:cNvSpPr txBox="1"/>
          <p:nvPr/>
        </p:nvSpPr>
        <p:spPr>
          <a:xfrm>
            <a:off x="669290" y="69437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一、老年人骨折的原因</a:t>
            </a:r>
            <a:r>
              <a:rPr lang="en-US" sz="1500" b="0">
                <a:latin typeface="Calibri" panose="020F0502020204030204" charset="0"/>
                <a:cs typeface="Times New Roman" panose="02020603050405020304" charset="0"/>
              </a:rPr>
              <a:t> 	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41400" y="1016000"/>
            <a:ext cx="7964170" cy="914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70000"/>
              </a:lnSpc>
            </a:pP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1.跌倒：是造成老人骨折的直接原因。老年人随着年龄的增长，感知觉功能减退，动作不协调、活动不灵活、肌耐力下降等，均易导致老年人跌倒而发生骨折。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2.骨质疏松：是造成老年人骨折的间接原因。老年人因年龄较大，骨质出现退变、老化、增生，骨质脱钙，容易出现骨质疏松症。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69290" y="204311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>
                <a:solidFill>
                  <a:srgbClr val="000000"/>
                </a:solidFill>
                <a:ea typeface="宋体" panose="02010600030101010101" pitchFamily="2" charset="-122"/>
              </a:rPr>
              <a:t>二、骨折的分类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41400" y="2477452"/>
            <a:ext cx="5080000" cy="1010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66675">
              <a:lnSpc>
                <a:spcPct val="190000"/>
              </a:lnSpc>
            </a:pP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根据骨折端是否与外界相通分2类1.闭合性骨折：骨折断端未刺穿皮肤与空气不相通。2.开放性骨折：骨折断端刺穿皮肤与空气相通。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5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老年人骨折的初步救护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5" name="文本框 4"/>
          <p:cNvSpPr txBox="1"/>
          <p:nvPr/>
        </p:nvSpPr>
        <p:spPr>
          <a:xfrm>
            <a:off x="410210" y="470535"/>
            <a:ext cx="8324215" cy="27476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180000"/>
              </a:lnSpc>
            </a:pPr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三、骨折的表现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1.一般表现 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局部疼痛、肿胀和功能障碍。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2.特有体征 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（1）局部畸形：骨折段移位可使患肢外形发生改变，主要表现为短缩、成角或旋转。 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（2）运动异常：正常情况下肢体不能活动的部位，骨折后出现不正常的活动。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（3）骨擦音：两骨折端相互摩擦时，可产生骨擦音或骨擦感。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10210" y="277717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四、老年人骨折常见部位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4080" y="315849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1.腕部骨折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94080" y="347091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2.椎体骨折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94080" y="372364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3.髋部骨折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5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老年人骨折的初步救护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00" name="文本框 99"/>
          <p:cNvSpPr txBox="1"/>
          <p:nvPr/>
        </p:nvSpPr>
        <p:spPr>
          <a:xfrm>
            <a:off x="267970" y="71151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五、老年人骨折后的初步处理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58850" y="1128395"/>
            <a:ext cx="5958205" cy="25431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90000"/>
              </a:lnSpc>
            </a:pP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1.老人发生骨折后，家属或者护理员不要惊慌，应立即检查骨折部位的情况，避免不必要的搬动。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2.不要随意牵拉骨折部位，以防止损伤血管和神经。 3.应迅速固定老人的骨折部位，避免骨折断端的错位。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4.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开放性骨折禁用水冲，不涂药物，保持伤口清洁。外露的断骨严禁送回伤口内，避免增加污染和刺伤血管、神经。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5.骨折固定的目的，只是限制肢体活动，不要试图整复。6.老年人腰部骨折或下肢骨折，勿随意移动老年人，立即拨打就医电话并报告，待医护人员到场后再配合骨折固定。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 rot="0">
            <a:off x="121920" y="89535"/>
            <a:ext cx="546735" cy="300355"/>
            <a:chOff x="7304087" y="2314113"/>
            <a:chExt cx="1001487" cy="611434"/>
          </a:xfrm>
        </p:grpSpPr>
        <p:sp>
          <p:nvSpPr>
            <p:cNvPr id="11" name="对角圆角矩形 10"/>
            <p:cNvSpPr/>
            <p:nvPr/>
          </p:nvSpPr>
          <p:spPr>
            <a:xfrm>
              <a:off x="7304087" y="23141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36888"/>
              <a:ext cx="468069" cy="365885"/>
            </a:xfrm>
            <a:prstGeom prst="rect">
              <a:avLst/>
            </a:prstGeom>
          </p:spPr>
        </p:pic>
      </p:grpSp>
      <p:grpSp>
        <p:nvGrpSpPr>
          <p:cNvPr id="22" name="组合 2"/>
          <p:cNvGrpSpPr/>
          <p:nvPr/>
        </p:nvGrpSpPr>
        <p:grpSpPr>
          <a:xfrm>
            <a:off x="669488" y="702310"/>
            <a:ext cx="2234948" cy="3911600"/>
            <a:chOff x="891426" y="2007077"/>
            <a:chExt cx="2979739" cy="3512349"/>
          </a:xfrm>
        </p:grpSpPr>
        <p:sp>
          <p:nvSpPr>
            <p:cNvPr id="23" name="任意多边形 22"/>
            <p:cNvSpPr/>
            <p:nvPr/>
          </p:nvSpPr>
          <p:spPr>
            <a:xfrm>
              <a:off x="966510" y="4184889"/>
              <a:ext cx="2904655" cy="1334537"/>
            </a:xfrm>
            <a:custGeom>
              <a:avLst/>
              <a:gdLst>
                <a:gd name="connsiteX0" fmla="*/ 941222 w 2073835"/>
                <a:gd name="connsiteY0" fmla="*/ 1295 h 1018179"/>
                <a:gd name="connsiteX1" fmla="*/ 1075324 w 2073835"/>
                <a:gd name="connsiteY1" fmla="*/ 33590 h 1018179"/>
                <a:gd name="connsiteX2" fmla="*/ 1184084 w 2073835"/>
                <a:gd name="connsiteY2" fmla="*/ 128259 h 1018179"/>
                <a:gd name="connsiteX3" fmla="*/ 1212920 w 2073835"/>
                <a:gd name="connsiteY3" fmla="*/ 166945 h 1018179"/>
                <a:gd name="connsiteX4" fmla="*/ 1242709 w 2073835"/>
                <a:gd name="connsiteY4" fmla="*/ 174112 h 1018179"/>
                <a:gd name="connsiteX5" fmla="*/ 1238958 w 2073835"/>
                <a:gd name="connsiteY5" fmla="*/ 157124 h 1018179"/>
                <a:gd name="connsiteX6" fmla="*/ 1183625 w 2073835"/>
                <a:gd name="connsiteY6" fmla="*/ 8652 h 1018179"/>
                <a:gd name="connsiteX7" fmla="*/ 1196051 w 2073835"/>
                <a:gd name="connsiteY7" fmla="*/ 6190 h 1018179"/>
                <a:gd name="connsiteX8" fmla="*/ 1381889 w 2073835"/>
                <a:gd name="connsiteY8" fmla="*/ 121834 h 1018179"/>
                <a:gd name="connsiteX9" fmla="*/ 1441247 w 2073835"/>
                <a:gd name="connsiteY9" fmla="*/ 253240 h 1018179"/>
                <a:gd name="connsiteX10" fmla="*/ 1442778 w 2073835"/>
                <a:gd name="connsiteY10" fmla="*/ 260415 h 1018179"/>
                <a:gd name="connsiteX11" fmla="*/ 1476284 w 2073835"/>
                <a:gd name="connsiteY11" fmla="*/ 277306 h 1018179"/>
                <a:gd name="connsiteX12" fmla="*/ 1496812 w 2073835"/>
                <a:gd name="connsiteY12" fmla="*/ 292846 h 1018179"/>
                <a:gd name="connsiteX13" fmla="*/ 1497407 w 2073835"/>
                <a:gd name="connsiteY13" fmla="*/ 262750 h 1018179"/>
                <a:gd name="connsiteX14" fmla="*/ 1478496 w 2073835"/>
                <a:gd name="connsiteY14" fmla="*/ 105434 h 1018179"/>
                <a:gd name="connsiteX15" fmla="*/ 1644628 w 2073835"/>
                <a:gd name="connsiteY15" fmla="*/ 262020 h 1018179"/>
                <a:gd name="connsiteX16" fmla="*/ 1671460 w 2073835"/>
                <a:gd name="connsiteY16" fmla="*/ 403691 h 1018179"/>
                <a:gd name="connsiteX17" fmla="*/ 1670350 w 2073835"/>
                <a:gd name="connsiteY17" fmla="*/ 445054 h 1018179"/>
                <a:gd name="connsiteX18" fmla="*/ 1694126 w 2073835"/>
                <a:gd name="connsiteY18" fmla="*/ 470904 h 1018179"/>
                <a:gd name="connsiteX19" fmla="*/ 1700545 w 2073835"/>
                <a:gd name="connsiteY19" fmla="*/ 456384 h 1018179"/>
                <a:gd name="connsiteX20" fmla="*/ 1743850 w 2073835"/>
                <a:gd name="connsiteY20" fmla="*/ 303968 h 1018179"/>
                <a:gd name="connsiteX21" fmla="*/ 1836628 w 2073835"/>
                <a:gd name="connsiteY21" fmla="*/ 512562 h 1018179"/>
                <a:gd name="connsiteX22" fmla="*/ 1818797 w 2073835"/>
                <a:gd name="connsiteY22" fmla="*/ 616449 h 1018179"/>
                <a:gd name="connsiteX23" fmla="*/ 1809330 w 2073835"/>
                <a:gd name="connsiteY23" fmla="*/ 643932 h 1018179"/>
                <a:gd name="connsiteX24" fmla="*/ 1828639 w 2073835"/>
                <a:gd name="connsiteY24" fmla="*/ 692088 h 1018179"/>
                <a:gd name="connsiteX25" fmla="*/ 1841046 w 2073835"/>
                <a:gd name="connsiteY25" fmla="*/ 678131 h 1018179"/>
                <a:gd name="connsiteX26" fmla="*/ 1928839 w 2073835"/>
                <a:gd name="connsiteY26" fmla="*/ 546229 h 1018179"/>
                <a:gd name="connsiteX27" fmla="*/ 1953464 w 2073835"/>
                <a:gd name="connsiteY27" fmla="*/ 773194 h 1018179"/>
                <a:gd name="connsiteX28" fmla="*/ 1925321 w 2073835"/>
                <a:gd name="connsiteY28" fmla="*/ 833887 h 1018179"/>
                <a:gd name="connsiteX29" fmla="*/ 1887788 w 2073835"/>
                <a:gd name="connsiteY29" fmla="*/ 889545 h 1018179"/>
                <a:gd name="connsiteX30" fmla="*/ 1901384 w 2073835"/>
                <a:gd name="connsiteY30" fmla="*/ 958383 h 1018179"/>
                <a:gd name="connsiteX31" fmla="*/ 1901664 w 2073835"/>
                <a:gd name="connsiteY31" fmla="*/ 963928 h 1018179"/>
                <a:gd name="connsiteX32" fmla="*/ 1911505 w 2073835"/>
                <a:gd name="connsiteY32" fmla="*/ 960749 h 1018179"/>
                <a:gd name="connsiteX33" fmla="*/ 2059875 w 2073835"/>
                <a:gd name="connsiteY33" fmla="*/ 818704 h 1018179"/>
                <a:gd name="connsiteX34" fmla="*/ 2053441 w 2073835"/>
                <a:gd name="connsiteY34" fmla="*/ 1018052 h 1018179"/>
                <a:gd name="connsiteX35" fmla="*/ 2053388 w 2073835"/>
                <a:gd name="connsiteY35" fmla="*/ 1018179 h 1018179"/>
                <a:gd name="connsiteX36" fmla="*/ 1827546 w 2073835"/>
                <a:gd name="connsiteY36" fmla="*/ 1018179 h 1018179"/>
                <a:gd name="connsiteX37" fmla="*/ 1826757 w 2073835"/>
                <a:gd name="connsiteY37" fmla="*/ 1011530 h 1018179"/>
                <a:gd name="connsiteX38" fmla="*/ 1286369 w 2073835"/>
                <a:gd name="connsiteY38" fmla="*/ 1011530 h 1018179"/>
                <a:gd name="connsiteX39" fmla="*/ 1284390 w 2073835"/>
                <a:gd name="connsiteY39" fmla="*/ 991895 h 1018179"/>
                <a:gd name="connsiteX40" fmla="*/ 993926 w 2073835"/>
                <a:gd name="connsiteY40" fmla="*/ 755160 h 1018179"/>
                <a:gd name="connsiteX41" fmla="*/ 703463 w 2073835"/>
                <a:gd name="connsiteY41" fmla="*/ 991895 h 1018179"/>
                <a:gd name="connsiteX42" fmla="*/ 701483 w 2073835"/>
                <a:gd name="connsiteY42" fmla="*/ 1011530 h 1018179"/>
                <a:gd name="connsiteX43" fmla="*/ 83785 w 2073835"/>
                <a:gd name="connsiteY43" fmla="*/ 1011530 h 1018179"/>
                <a:gd name="connsiteX44" fmla="*/ 84222 w 2073835"/>
                <a:gd name="connsiteY44" fmla="*/ 1002870 h 1018179"/>
                <a:gd name="connsiteX45" fmla="*/ 39947 w 2073835"/>
                <a:gd name="connsiteY45" fmla="*/ 1005608 h 1018179"/>
                <a:gd name="connsiteX46" fmla="*/ 1517 w 2073835"/>
                <a:gd name="connsiteY46" fmla="*/ 1014873 h 1018179"/>
                <a:gd name="connsiteX47" fmla="*/ 101434 w 2073835"/>
                <a:gd name="connsiteY47" fmla="*/ 882551 h 1018179"/>
                <a:gd name="connsiteX48" fmla="*/ 101449 w 2073835"/>
                <a:gd name="connsiteY48" fmla="*/ 882540 h 1018179"/>
                <a:gd name="connsiteX49" fmla="*/ 118438 w 2073835"/>
                <a:gd name="connsiteY49" fmla="*/ 796523 h 1018179"/>
                <a:gd name="connsiteX50" fmla="*/ 90983 w 2073835"/>
                <a:gd name="connsiteY50" fmla="*/ 806526 h 1018179"/>
                <a:gd name="connsiteX51" fmla="*/ 3409 w 2073835"/>
                <a:gd name="connsiteY51" fmla="*/ 852621 h 1018179"/>
                <a:gd name="connsiteX52" fmla="*/ 101028 w 2073835"/>
                <a:gd name="connsiteY52" fmla="*/ 646249 h 1018179"/>
                <a:gd name="connsiteX53" fmla="*/ 191411 w 2073835"/>
                <a:gd name="connsiteY53" fmla="*/ 592012 h 1018179"/>
                <a:gd name="connsiteX54" fmla="*/ 215724 w 2073835"/>
                <a:gd name="connsiteY54" fmla="*/ 582337 h 1018179"/>
                <a:gd name="connsiteX55" fmla="*/ 248732 w 2073835"/>
                <a:gd name="connsiteY55" fmla="*/ 530134 h 1018179"/>
                <a:gd name="connsiteX56" fmla="*/ 193673 w 2073835"/>
                <a:gd name="connsiteY56" fmla="*/ 531208 h 1018179"/>
                <a:gd name="connsiteX57" fmla="*/ 95890 w 2073835"/>
                <a:gd name="connsiteY57" fmla="*/ 546450 h 1018179"/>
                <a:gd name="connsiteX58" fmla="*/ 255095 w 2073835"/>
                <a:gd name="connsiteY58" fmla="*/ 382827 h 1018179"/>
                <a:gd name="connsiteX59" fmla="*/ 397175 w 2073835"/>
                <a:gd name="connsiteY59" fmla="*/ 358249 h 1018179"/>
                <a:gd name="connsiteX60" fmla="*/ 404243 w 2073835"/>
                <a:gd name="connsiteY60" fmla="*/ 358551 h 1018179"/>
                <a:gd name="connsiteX61" fmla="*/ 449181 w 2073835"/>
                <a:gd name="connsiteY61" fmla="*/ 324533 h 1018179"/>
                <a:gd name="connsiteX62" fmla="*/ 440910 w 2073835"/>
                <a:gd name="connsiteY62" fmla="*/ 321817 h 1018179"/>
                <a:gd name="connsiteX63" fmla="*/ 284963 w 2073835"/>
                <a:gd name="connsiteY63" fmla="*/ 293776 h 1018179"/>
                <a:gd name="connsiteX64" fmla="*/ 483374 w 2073835"/>
                <a:gd name="connsiteY64" fmla="*/ 180851 h 1018179"/>
                <a:gd name="connsiteX65" fmla="*/ 644966 w 2073835"/>
                <a:gd name="connsiteY65" fmla="*/ 201719 h 1018179"/>
                <a:gd name="connsiteX66" fmla="*/ 654610 w 2073835"/>
                <a:gd name="connsiteY66" fmla="*/ 205195 h 1018179"/>
                <a:gd name="connsiteX67" fmla="*/ 659458 w 2073835"/>
                <a:gd name="connsiteY67" fmla="*/ 202751 h 1018179"/>
                <a:gd name="connsiteX68" fmla="*/ 693065 w 2073835"/>
                <a:gd name="connsiteY68" fmla="*/ 191267 h 1018179"/>
                <a:gd name="connsiteX69" fmla="*/ 667080 w 2073835"/>
                <a:gd name="connsiteY69" fmla="*/ 172930 h 1018179"/>
                <a:gd name="connsiteX70" fmla="*/ 526180 w 2073835"/>
                <a:gd name="connsiteY70" fmla="*/ 100454 h 1018179"/>
                <a:gd name="connsiteX71" fmla="*/ 683757 w 2073835"/>
                <a:gd name="connsiteY71" fmla="*/ 48863 h 1018179"/>
                <a:gd name="connsiteX72" fmla="*/ 748960 w 2073835"/>
                <a:gd name="connsiteY72" fmla="*/ 50577 h 1018179"/>
                <a:gd name="connsiteX73" fmla="*/ 881341 w 2073835"/>
                <a:gd name="connsiteY73" fmla="*/ 107728 h 1018179"/>
                <a:gd name="connsiteX74" fmla="*/ 929904 w 2073835"/>
                <a:gd name="connsiteY74" fmla="*/ 142511 h 1018179"/>
                <a:gd name="connsiteX75" fmla="*/ 971678 w 2073835"/>
                <a:gd name="connsiteY75" fmla="*/ 140534 h 1018179"/>
                <a:gd name="connsiteX76" fmla="*/ 960141 w 2073835"/>
                <a:gd name="connsiteY76" fmla="*/ 125282 h 1018179"/>
                <a:gd name="connsiteX77" fmla="*/ 847922 w 2073835"/>
                <a:gd name="connsiteY77" fmla="*/ 13423 h 1018179"/>
                <a:gd name="connsiteX78" fmla="*/ 941222 w 2073835"/>
                <a:gd name="connsiteY78" fmla="*/ 1295 h 1018179"/>
                <a:gd name="connsiteX0-1" fmla="*/ 941222 w 2073835"/>
                <a:gd name="connsiteY0-2" fmla="*/ 1295 h 1018179"/>
                <a:gd name="connsiteX1-3" fmla="*/ 1075324 w 2073835"/>
                <a:gd name="connsiteY1-4" fmla="*/ 33590 h 1018179"/>
                <a:gd name="connsiteX2-5" fmla="*/ 1184084 w 2073835"/>
                <a:gd name="connsiteY2-6" fmla="*/ 128259 h 1018179"/>
                <a:gd name="connsiteX3-7" fmla="*/ 1212920 w 2073835"/>
                <a:gd name="connsiteY3-8" fmla="*/ 166945 h 1018179"/>
                <a:gd name="connsiteX4-9" fmla="*/ 1242709 w 2073835"/>
                <a:gd name="connsiteY4-10" fmla="*/ 174112 h 1018179"/>
                <a:gd name="connsiteX5-11" fmla="*/ 1238958 w 2073835"/>
                <a:gd name="connsiteY5-12" fmla="*/ 157124 h 1018179"/>
                <a:gd name="connsiteX6-13" fmla="*/ 1183625 w 2073835"/>
                <a:gd name="connsiteY6-14" fmla="*/ 8652 h 1018179"/>
                <a:gd name="connsiteX7-15" fmla="*/ 1196051 w 2073835"/>
                <a:gd name="connsiteY7-16" fmla="*/ 6190 h 1018179"/>
                <a:gd name="connsiteX8-17" fmla="*/ 1381889 w 2073835"/>
                <a:gd name="connsiteY8-18" fmla="*/ 121834 h 1018179"/>
                <a:gd name="connsiteX9-19" fmla="*/ 1441247 w 2073835"/>
                <a:gd name="connsiteY9-20" fmla="*/ 253240 h 1018179"/>
                <a:gd name="connsiteX10-21" fmla="*/ 1442778 w 2073835"/>
                <a:gd name="connsiteY10-22" fmla="*/ 260415 h 1018179"/>
                <a:gd name="connsiteX11-23" fmla="*/ 1476284 w 2073835"/>
                <a:gd name="connsiteY11-24" fmla="*/ 277306 h 1018179"/>
                <a:gd name="connsiteX12-25" fmla="*/ 1497407 w 2073835"/>
                <a:gd name="connsiteY12-26" fmla="*/ 262750 h 1018179"/>
                <a:gd name="connsiteX13-27" fmla="*/ 1478496 w 2073835"/>
                <a:gd name="connsiteY13-28" fmla="*/ 105434 h 1018179"/>
                <a:gd name="connsiteX14-29" fmla="*/ 1644628 w 2073835"/>
                <a:gd name="connsiteY14-30" fmla="*/ 262020 h 1018179"/>
                <a:gd name="connsiteX15-31" fmla="*/ 1671460 w 2073835"/>
                <a:gd name="connsiteY15-32" fmla="*/ 403691 h 1018179"/>
                <a:gd name="connsiteX16-33" fmla="*/ 1670350 w 2073835"/>
                <a:gd name="connsiteY16-34" fmla="*/ 445054 h 1018179"/>
                <a:gd name="connsiteX17-35" fmla="*/ 1694126 w 2073835"/>
                <a:gd name="connsiteY17-36" fmla="*/ 470904 h 1018179"/>
                <a:gd name="connsiteX18-37" fmla="*/ 1700545 w 2073835"/>
                <a:gd name="connsiteY18-38" fmla="*/ 456384 h 1018179"/>
                <a:gd name="connsiteX19-39" fmla="*/ 1743850 w 2073835"/>
                <a:gd name="connsiteY19-40" fmla="*/ 303968 h 1018179"/>
                <a:gd name="connsiteX20-41" fmla="*/ 1836628 w 2073835"/>
                <a:gd name="connsiteY20-42" fmla="*/ 512562 h 1018179"/>
                <a:gd name="connsiteX21-43" fmla="*/ 1818797 w 2073835"/>
                <a:gd name="connsiteY21-44" fmla="*/ 616449 h 1018179"/>
                <a:gd name="connsiteX22-45" fmla="*/ 1809330 w 2073835"/>
                <a:gd name="connsiteY22-46" fmla="*/ 643932 h 1018179"/>
                <a:gd name="connsiteX23-47" fmla="*/ 1828639 w 2073835"/>
                <a:gd name="connsiteY23-48" fmla="*/ 692088 h 1018179"/>
                <a:gd name="connsiteX24-49" fmla="*/ 1841046 w 2073835"/>
                <a:gd name="connsiteY24-50" fmla="*/ 678131 h 1018179"/>
                <a:gd name="connsiteX25-51" fmla="*/ 1928839 w 2073835"/>
                <a:gd name="connsiteY25-52" fmla="*/ 546229 h 1018179"/>
                <a:gd name="connsiteX26-53" fmla="*/ 1953464 w 2073835"/>
                <a:gd name="connsiteY26-54" fmla="*/ 773194 h 1018179"/>
                <a:gd name="connsiteX27-55" fmla="*/ 1925321 w 2073835"/>
                <a:gd name="connsiteY27-56" fmla="*/ 833887 h 1018179"/>
                <a:gd name="connsiteX28-57" fmla="*/ 1887788 w 2073835"/>
                <a:gd name="connsiteY28-58" fmla="*/ 889545 h 1018179"/>
                <a:gd name="connsiteX29-59" fmla="*/ 1901384 w 2073835"/>
                <a:gd name="connsiteY29-60" fmla="*/ 958383 h 1018179"/>
                <a:gd name="connsiteX30-61" fmla="*/ 1901664 w 2073835"/>
                <a:gd name="connsiteY30-62" fmla="*/ 963928 h 1018179"/>
                <a:gd name="connsiteX31-63" fmla="*/ 1911505 w 2073835"/>
                <a:gd name="connsiteY31-64" fmla="*/ 960749 h 1018179"/>
                <a:gd name="connsiteX32-65" fmla="*/ 2059875 w 2073835"/>
                <a:gd name="connsiteY32-66" fmla="*/ 818704 h 1018179"/>
                <a:gd name="connsiteX33-67" fmla="*/ 2053441 w 2073835"/>
                <a:gd name="connsiteY33-68" fmla="*/ 1018052 h 1018179"/>
                <a:gd name="connsiteX34-69" fmla="*/ 2053388 w 2073835"/>
                <a:gd name="connsiteY34-70" fmla="*/ 1018179 h 1018179"/>
                <a:gd name="connsiteX35-71" fmla="*/ 1827546 w 2073835"/>
                <a:gd name="connsiteY35-72" fmla="*/ 1018179 h 1018179"/>
                <a:gd name="connsiteX36-73" fmla="*/ 1826757 w 2073835"/>
                <a:gd name="connsiteY36-74" fmla="*/ 1011530 h 1018179"/>
                <a:gd name="connsiteX37-75" fmla="*/ 1286369 w 2073835"/>
                <a:gd name="connsiteY37-76" fmla="*/ 1011530 h 1018179"/>
                <a:gd name="connsiteX38-77" fmla="*/ 1284390 w 2073835"/>
                <a:gd name="connsiteY38-78" fmla="*/ 991895 h 1018179"/>
                <a:gd name="connsiteX39-79" fmla="*/ 993926 w 2073835"/>
                <a:gd name="connsiteY39-80" fmla="*/ 755160 h 1018179"/>
                <a:gd name="connsiteX40-81" fmla="*/ 703463 w 2073835"/>
                <a:gd name="connsiteY40-82" fmla="*/ 991895 h 1018179"/>
                <a:gd name="connsiteX41-83" fmla="*/ 701483 w 2073835"/>
                <a:gd name="connsiteY41-84" fmla="*/ 1011530 h 1018179"/>
                <a:gd name="connsiteX42-85" fmla="*/ 83785 w 2073835"/>
                <a:gd name="connsiteY42-86" fmla="*/ 1011530 h 1018179"/>
                <a:gd name="connsiteX43-87" fmla="*/ 84222 w 2073835"/>
                <a:gd name="connsiteY43-88" fmla="*/ 1002870 h 1018179"/>
                <a:gd name="connsiteX44-89" fmla="*/ 39947 w 2073835"/>
                <a:gd name="connsiteY44-90" fmla="*/ 1005608 h 1018179"/>
                <a:gd name="connsiteX45-91" fmla="*/ 1517 w 2073835"/>
                <a:gd name="connsiteY45-92" fmla="*/ 1014873 h 1018179"/>
                <a:gd name="connsiteX46-93" fmla="*/ 101434 w 2073835"/>
                <a:gd name="connsiteY46-94" fmla="*/ 882551 h 1018179"/>
                <a:gd name="connsiteX47-95" fmla="*/ 101449 w 2073835"/>
                <a:gd name="connsiteY47-96" fmla="*/ 882540 h 1018179"/>
                <a:gd name="connsiteX48-97" fmla="*/ 118438 w 2073835"/>
                <a:gd name="connsiteY48-98" fmla="*/ 796523 h 1018179"/>
                <a:gd name="connsiteX49-99" fmla="*/ 90983 w 2073835"/>
                <a:gd name="connsiteY49-100" fmla="*/ 806526 h 1018179"/>
                <a:gd name="connsiteX50-101" fmla="*/ 3409 w 2073835"/>
                <a:gd name="connsiteY50-102" fmla="*/ 852621 h 1018179"/>
                <a:gd name="connsiteX51-103" fmla="*/ 101028 w 2073835"/>
                <a:gd name="connsiteY51-104" fmla="*/ 646249 h 1018179"/>
                <a:gd name="connsiteX52-105" fmla="*/ 191411 w 2073835"/>
                <a:gd name="connsiteY52-106" fmla="*/ 592012 h 1018179"/>
                <a:gd name="connsiteX53-107" fmla="*/ 215724 w 2073835"/>
                <a:gd name="connsiteY53-108" fmla="*/ 582337 h 1018179"/>
                <a:gd name="connsiteX54-109" fmla="*/ 248732 w 2073835"/>
                <a:gd name="connsiteY54-110" fmla="*/ 530134 h 1018179"/>
                <a:gd name="connsiteX55-111" fmla="*/ 193673 w 2073835"/>
                <a:gd name="connsiteY55-112" fmla="*/ 531208 h 1018179"/>
                <a:gd name="connsiteX56-113" fmla="*/ 95890 w 2073835"/>
                <a:gd name="connsiteY56-114" fmla="*/ 546450 h 1018179"/>
                <a:gd name="connsiteX57-115" fmla="*/ 255095 w 2073835"/>
                <a:gd name="connsiteY57-116" fmla="*/ 382827 h 1018179"/>
                <a:gd name="connsiteX58-117" fmla="*/ 397175 w 2073835"/>
                <a:gd name="connsiteY58-118" fmla="*/ 358249 h 1018179"/>
                <a:gd name="connsiteX59-119" fmla="*/ 404243 w 2073835"/>
                <a:gd name="connsiteY59-120" fmla="*/ 358551 h 1018179"/>
                <a:gd name="connsiteX60-121" fmla="*/ 449181 w 2073835"/>
                <a:gd name="connsiteY60-122" fmla="*/ 324533 h 1018179"/>
                <a:gd name="connsiteX61-123" fmla="*/ 440910 w 2073835"/>
                <a:gd name="connsiteY61-124" fmla="*/ 321817 h 1018179"/>
                <a:gd name="connsiteX62-125" fmla="*/ 284963 w 2073835"/>
                <a:gd name="connsiteY62-126" fmla="*/ 293776 h 1018179"/>
                <a:gd name="connsiteX63-127" fmla="*/ 483374 w 2073835"/>
                <a:gd name="connsiteY63-128" fmla="*/ 180851 h 1018179"/>
                <a:gd name="connsiteX64-129" fmla="*/ 644966 w 2073835"/>
                <a:gd name="connsiteY64-130" fmla="*/ 201719 h 1018179"/>
                <a:gd name="connsiteX65-131" fmla="*/ 654610 w 2073835"/>
                <a:gd name="connsiteY65-132" fmla="*/ 205195 h 1018179"/>
                <a:gd name="connsiteX66-133" fmla="*/ 659458 w 2073835"/>
                <a:gd name="connsiteY66-134" fmla="*/ 202751 h 1018179"/>
                <a:gd name="connsiteX67-135" fmla="*/ 693065 w 2073835"/>
                <a:gd name="connsiteY67-136" fmla="*/ 191267 h 1018179"/>
                <a:gd name="connsiteX68-137" fmla="*/ 667080 w 2073835"/>
                <a:gd name="connsiteY68-138" fmla="*/ 172930 h 1018179"/>
                <a:gd name="connsiteX69-139" fmla="*/ 526180 w 2073835"/>
                <a:gd name="connsiteY69-140" fmla="*/ 100454 h 1018179"/>
                <a:gd name="connsiteX70-141" fmla="*/ 683757 w 2073835"/>
                <a:gd name="connsiteY70-142" fmla="*/ 48863 h 1018179"/>
                <a:gd name="connsiteX71-143" fmla="*/ 748960 w 2073835"/>
                <a:gd name="connsiteY71-144" fmla="*/ 50577 h 1018179"/>
                <a:gd name="connsiteX72-145" fmla="*/ 881341 w 2073835"/>
                <a:gd name="connsiteY72-146" fmla="*/ 107728 h 1018179"/>
                <a:gd name="connsiteX73-147" fmla="*/ 929904 w 2073835"/>
                <a:gd name="connsiteY73-148" fmla="*/ 142511 h 1018179"/>
                <a:gd name="connsiteX74-149" fmla="*/ 971678 w 2073835"/>
                <a:gd name="connsiteY74-150" fmla="*/ 140534 h 1018179"/>
                <a:gd name="connsiteX75-151" fmla="*/ 960141 w 2073835"/>
                <a:gd name="connsiteY75-152" fmla="*/ 125282 h 1018179"/>
                <a:gd name="connsiteX76-153" fmla="*/ 847922 w 2073835"/>
                <a:gd name="connsiteY76-154" fmla="*/ 13423 h 1018179"/>
                <a:gd name="connsiteX77-155" fmla="*/ 941222 w 2073835"/>
                <a:gd name="connsiteY77-156" fmla="*/ 1295 h 1018179"/>
                <a:gd name="connsiteX0-157" fmla="*/ 941222 w 2073835"/>
                <a:gd name="connsiteY0-158" fmla="*/ 1295 h 1018179"/>
                <a:gd name="connsiteX1-159" fmla="*/ 1075324 w 2073835"/>
                <a:gd name="connsiteY1-160" fmla="*/ 33590 h 1018179"/>
                <a:gd name="connsiteX2-161" fmla="*/ 1184084 w 2073835"/>
                <a:gd name="connsiteY2-162" fmla="*/ 128259 h 1018179"/>
                <a:gd name="connsiteX3-163" fmla="*/ 1212920 w 2073835"/>
                <a:gd name="connsiteY3-164" fmla="*/ 166945 h 1018179"/>
                <a:gd name="connsiteX4-165" fmla="*/ 1242709 w 2073835"/>
                <a:gd name="connsiteY4-166" fmla="*/ 174112 h 1018179"/>
                <a:gd name="connsiteX5-167" fmla="*/ 1238958 w 2073835"/>
                <a:gd name="connsiteY5-168" fmla="*/ 157124 h 1018179"/>
                <a:gd name="connsiteX6-169" fmla="*/ 1183625 w 2073835"/>
                <a:gd name="connsiteY6-170" fmla="*/ 8652 h 1018179"/>
                <a:gd name="connsiteX7-171" fmla="*/ 1196051 w 2073835"/>
                <a:gd name="connsiteY7-172" fmla="*/ 6190 h 1018179"/>
                <a:gd name="connsiteX8-173" fmla="*/ 1381889 w 2073835"/>
                <a:gd name="connsiteY8-174" fmla="*/ 121834 h 1018179"/>
                <a:gd name="connsiteX9-175" fmla="*/ 1441247 w 2073835"/>
                <a:gd name="connsiteY9-176" fmla="*/ 253240 h 1018179"/>
                <a:gd name="connsiteX10-177" fmla="*/ 1442778 w 2073835"/>
                <a:gd name="connsiteY10-178" fmla="*/ 260415 h 1018179"/>
                <a:gd name="connsiteX11-179" fmla="*/ 1476284 w 2073835"/>
                <a:gd name="connsiteY11-180" fmla="*/ 277306 h 1018179"/>
                <a:gd name="connsiteX12-181" fmla="*/ 1497407 w 2073835"/>
                <a:gd name="connsiteY12-182" fmla="*/ 262750 h 1018179"/>
                <a:gd name="connsiteX13-183" fmla="*/ 1478496 w 2073835"/>
                <a:gd name="connsiteY13-184" fmla="*/ 105434 h 1018179"/>
                <a:gd name="connsiteX14-185" fmla="*/ 1644628 w 2073835"/>
                <a:gd name="connsiteY14-186" fmla="*/ 262020 h 1018179"/>
                <a:gd name="connsiteX15-187" fmla="*/ 1671460 w 2073835"/>
                <a:gd name="connsiteY15-188" fmla="*/ 403691 h 1018179"/>
                <a:gd name="connsiteX16-189" fmla="*/ 1670350 w 2073835"/>
                <a:gd name="connsiteY16-190" fmla="*/ 445054 h 1018179"/>
                <a:gd name="connsiteX17-191" fmla="*/ 1694126 w 2073835"/>
                <a:gd name="connsiteY17-192" fmla="*/ 470904 h 1018179"/>
                <a:gd name="connsiteX18-193" fmla="*/ 1707195 w 2073835"/>
                <a:gd name="connsiteY18-194" fmla="*/ 443083 h 1018179"/>
                <a:gd name="connsiteX19-195" fmla="*/ 1743850 w 2073835"/>
                <a:gd name="connsiteY19-196" fmla="*/ 303968 h 1018179"/>
                <a:gd name="connsiteX20-197" fmla="*/ 1836628 w 2073835"/>
                <a:gd name="connsiteY20-198" fmla="*/ 512562 h 1018179"/>
                <a:gd name="connsiteX21-199" fmla="*/ 1818797 w 2073835"/>
                <a:gd name="connsiteY21-200" fmla="*/ 616449 h 1018179"/>
                <a:gd name="connsiteX22-201" fmla="*/ 1809330 w 2073835"/>
                <a:gd name="connsiteY22-202" fmla="*/ 643932 h 1018179"/>
                <a:gd name="connsiteX23-203" fmla="*/ 1828639 w 2073835"/>
                <a:gd name="connsiteY23-204" fmla="*/ 692088 h 1018179"/>
                <a:gd name="connsiteX24-205" fmla="*/ 1841046 w 2073835"/>
                <a:gd name="connsiteY24-206" fmla="*/ 678131 h 1018179"/>
                <a:gd name="connsiteX25-207" fmla="*/ 1928839 w 2073835"/>
                <a:gd name="connsiteY25-208" fmla="*/ 546229 h 1018179"/>
                <a:gd name="connsiteX26-209" fmla="*/ 1953464 w 2073835"/>
                <a:gd name="connsiteY26-210" fmla="*/ 773194 h 1018179"/>
                <a:gd name="connsiteX27-211" fmla="*/ 1925321 w 2073835"/>
                <a:gd name="connsiteY27-212" fmla="*/ 833887 h 1018179"/>
                <a:gd name="connsiteX28-213" fmla="*/ 1887788 w 2073835"/>
                <a:gd name="connsiteY28-214" fmla="*/ 889545 h 1018179"/>
                <a:gd name="connsiteX29-215" fmla="*/ 1901384 w 2073835"/>
                <a:gd name="connsiteY29-216" fmla="*/ 958383 h 1018179"/>
                <a:gd name="connsiteX30-217" fmla="*/ 1901664 w 2073835"/>
                <a:gd name="connsiteY30-218" fmla="*/ 963928 h 1018179"/>
                <a:gd name="connsiteX31-219" fmla="*/ 1911505 w 2073835"/>
                <a:gd name="connsiteY31-220" fmla="*/ 960749 h 1018179"/>
                <a:gd name="connsiteX32-221" fmla="*/ 2059875 w 2073835"/>
                <a:gd name="connsiteY32-222" fmla="*/ 818704 h 1018179"/>
                <a:gd name="connsiteX33-223" fmla="*/ 2053441 w 2073835"/>
                <a:gd name="connsiteY33-224" fmla="*/ 1018052 h 1018179"/>
                <a:gd name="connsiteX34-225" fmla="*/ 2053388 w 2073835"/>
                <a:gd name="connsiteY34-226" fmla="*/ 1018179 h 1018179"/>
                <a:gd name="connsiteX35-227" fmla="*/ 1827546 w 2073835"/>
                <a:gd name="connsiteY35-228" fmla="*/ 1018179 h 1018179"/>
                <a:gd name="connsiteX36-229" fmla="*/ 1826757 w 2073835"/>
                <a:gd name="connsiteY36-230" fmla="*/ 1011530 h 1018179"/>
                <a:gd name="connsiteX37-231" fmla="*/ 1286369 w 2073835"/>
                <a:gd name="connsiteY37-232" fmla="*/ 1011530 h 1018179"/>
                <a:gd name="connsiteX38-233" fmla="*/ 1284390 w 2073835"/>
                <a:gd name="connsiteY38-234" fmla="*/ 991895 h 1018179"/>
                <a:gd name="connsiteX39-235" fmla="*/ 993926 w 2073835"/>
                <a:gd name="connsiteY39-236" fmla="*/ 755160 h 1018179"/>
                <a:gd name="connsiteX40-237" fmla="*/ 703463 w 2073835"/>
                <a:gd name="connsiteY40-238" fmla="*/ 991895 h 1018179"/>
                <a:gd name="connsiteX41-239" fmla="*/ 701483 w 2073835"/>
                <a:gd name="connsiteY41-240" fmla="*/ 1011530 h 1018179"/>
                <a:gd name="connsiteX42-241" fmla="*/ 83785 w 2073835"/>
                <a:gd name="connsiteY42-242" fmla="*/ 1011530 h 1018179"/>
                <a:gd name="connsiteX43-243" fmla="*/ 84222 w 2073835"/>
                <a:gd name="connsiteY43-244" fmla="*/ 1002870 h 1018179"/>
                <a:gd name="connsiteX44-245" fmla="*/ 39947 w 2073835"/>
                <a:gd name="connsiteY44-246" fmla="*/ 1005608 h 1018179"/>
                <a:gd name="connsiteX45-247" fmla="*/ 1517 w 2073835"/>
                <a:gd name="connsiteY45-248" fmla="*/ 1014873 h 1018179"/>
                <a:gd name="connsiteX46-249" fmla="*/ 101434 w 2073835"/>
                <a:gd name="connsiteY46-250" fmla="*/ 882551 h 1018179"/>
                <a:gd name="connsiteX47-251" fmla="*/ 101449 w 2073835"/>
                <a:gd name="connsiteY47-252" fmla="*/ 882540 h 1018179"/>
                <a:gd name="connsiteX48-253" fmla="*/ 118438 w 2073835"/>
                <a:gd name="connsiteY48-254" fmla="*/ 796523 h 1018179"/>
                <a:gd name="connsiteX49-255" fmla="*/ 90983 w 2073835"/>
                <a:gd name="connsiteY49-256" fmla="*/ 806526 h 1018179"/>
                <a:gd name="connsiteX50-257" fmla="*/ 3409 w 2073835"/>
                <a:gd name="connsiteY50-258" fmla="*/ 852621 h 1018179"/>
                <a:gd name="connsiteX51-259" fmla="*/ 101028 w 2073835"/>
                <a:gd name="connsiteY51-260" fmla="*/ 646249 h 1018179"/>
                <a:gd name="connsiteX52-261" fmla="*/ 191411 w 2073835"/>
                <a:gd name="connsiteY52-262" fmla="*/ 592012 h 1018179"/>
                <a:gd name="connsiteX53-263" fmla="*/ 215724 w 2073835"/>
                <a:gd name="connsiteY53-264" fmla="*/ 582337 h 1018179"/>
                <a:gd name="connsiteX54-265" fmla="*/ 248732 w 2073835"/>
                <a:gd name="connsiteY54-266" fmla="*/ 530134 h 1018179"/>
                <a:gd name="connsiteX55-267" fmla="*/ 193673 w 2073835"/>
                <a:gd name="connsiteY55-268" fmla="*/ 531208 h 1018179"/>
                <a:gd name="connsiteX56-269" fmla="*/ 95890 w 2073835"/>
                <a:gd name="connsiteY56-270" fmla="*/ 546450 h 1018179"/>
                <a:gd name="connsiteX57-271" fmla="*/ 255095 w 2073835"/>
                <a:gd name="connsiteY57-272" fmla="*/ 382827 h 1018179"/>
                <a:gd name="connsiteX58-273" fmla="*/ 397175 w 2073835"/>
                <a:gd name="connsiteY58-274" fmla="*/ 358249 h 1018179"/>
                <a:gd name="connsiteX59-275" fmla="*/ 404243 w 2073835"/>
                <a:gd name="connsiteY59-276" fmla="*/ 358551 h 1018179"/>
                <a:gd name="connsiteX60-277" fmla="*/ 449181 w 2073835"/>
                <a:gd name="connsiteY60-278" fmla="*/ 324533 h 1018179"/>
                <a:gd name="connsiteX61-279" fmla="*/ 440910 w 2073835"/>
                <a:gd name="connsiteY61-280" fmla="*/ 321817 h 1018179"/>
                <a:gd name="connsiteX62-281" fmla="*/ 284963 w 2073835"/>
                <a:gd name="connsiteY62-282" fmla="*/ 293776 h 1018179"/>
                <a:gd name="connsiteX63-283" fmla="*/ 483374 w 2073835"/>
                <a:gd name="connsiteY63-284" fmla="*/ 180851 h 1018179"/>
                <a:gd name="connsiteX64-285" fmla="*/ 644966 w 2073835"/>
                <a:gd name="connsiteY64-286" fmla="*/ 201719 h 1018179"/>
                <a:gd name="connsiteX65-287" fmla="*/ 654610 w 2073835"/>
                <a:gd name="connsiteY65-288" fmla="*/ 205195 h 1018179"/>
                <a:gd name="connsiteX66-289" fmla="*/ 659458 w 2073835"/>
                <a:gd name="connsiteY66-290" fmla="*/ 202751 h 1018179"/>
                <a:gd name="connsiteX67-291" fmla="*/ 693065 w 2073835"/>
                <a:gd name="connsiteY67-292" fmla="*/ 191267 h 1018179"/>
                <a:gd name="connsiteX68-293" fmla="*/ 667080 w 2073835"/>
                <a:gd name="connsiteY68-294" fmla="*/ 172930 h 1018179"/>
                <a:gd name="connsiteX69-295" fmla="*/ 526180 w 2073835"/>
                <a:gd name="connsiteY69-296" fmla="*/ 100454 h 1018179"/>
                <a:gd name="connsiteX70-297" fmla="*/ 683757 w 2073835"/>
                <a:gd name="connsiteY70-298" fmla="*/ 48863 h 1018179"/>
                <a:gd name="connsiteX71-299" fmla="*/ 748960 w 2073835"/>
                <a:gd name="connsiteY71-300" fmla="*/ 50577 h 1018179"/>
                <a:gd name="connsiteX72-301" fmla="*/ 881341 w 2073835"/>
                <a:gd name="connsiteY72-302" fmla="*/ 107728 h 1018179"/>
                <a:gd name="connsiteX73-303" fmla="*/ 929904 w 2073835"/>
                <a:gd name="connsiteY73-304" fmla="*/ 142511 h 1018179"/>
                <a:gd name="connsiteX74-305" fmla="*/ 971678 w 2073835"/>
                <a:gd name="connsiteY74-306" fmla="*/ 140534 h 1018179"/>
                <a:gd name="connsiteX75-307" fmla="*/ 960141 w 2073835"/>
                <a:gd name="connsiteY75-308" fmla="*/ 125282 h 1018179"/>
                <a:gd name="connsiteX76-309" fmla="*/ 847922 w 2073835"/>
                <a:gd name="connsiteY76-310" fmla="*/ 13423 h 1018179"/>
                <a:gd name="connsiteX77-311" fmla="*/ 941222 w 2073835"/>
                <a:gd name="connsiteY77-312" fmla="*/ 1295 h 1018179"/>
                <a:gd name="connsiteX0-313" fmla="*/ 941222 w 2073835"/>
                <a:gd name="connsiteY0-314" fmla="*/ 1295 h 1018179"/>
                <a:gd name="connsiteX1-315" fmla="*/ 1075324 w 2073835"/>
                <a:gd name="connsiteY1-316" fmla="*/ 33590 h 1018179"/>
                <a:gd name="connsiteX2-317" fmla="*/ 1184084 w 2073835"/>
                <a:gd name="connsiteY2-318" fmla="*/ 128259 h 1018179"/>
                <a:gd name="connsiteX3-319" fmla="*/ 1212920 w 2073835"/>
                <a:gd name="connsiteY3-320" fmla="*/ 166945 h 1018179"/>
                <a:gd name="connsiteX4-321" fmla="*/ 1242709 w 2073835"/>
                <a:gd name="connsiteY4-322" fmla="*/ 174112 h 1018179"/>
                <a:gd name="connsiteX5-323" fmla="*/ 1238958 w 2073835"/>
                <a:gd name="connsiteY5-324" fmla="*/ 157124 h 1018179"/>
                <a:gd name="connsiteX6-325" fmla="*/ 1183625 w 2073835"/>
                <a:gd name="connsiteY6-326" fmla="*/ 8652 h 1018179"/>
                <a:gd name="connsiteX7-327" fmla="*/ 1196051 w 2073835"/>
                <a:gd name="connsiteY7-328" fmla="*/ 6190 h 1018179"/>
                <a:gd name="connsiteX8-329" fmla="*/ 1381889 w 2073835"/>
                <a:gd name="connsiteY8-330" fmla="*/ 121834 h 1018179"/>
                <a:gd name="connsiteX9-331" fmla="*/ 1441247 w 2073835"/>
                <a:gd name="connsiteY9-332" fmla="*/ 253240 h 1018179"/>
                <a:gd name="connsiteX10-333" fmla="*/ 1442778 w 2073835"/>
                <a:gd name="connsiteY10-334" fmla="*/ 260415 h 1018179"/>
                <a:gd name="connsiteX11-335" fmla="*/ 1476284 w 2073835"/>
                <a:gd name="connsiteY11-336" fmla="*/ 277306 h 1018179"/>
                <a:gd name="connsiteX12-337" fmla="*/ 1497407 w 2073835"/>
                <a:gd name="connsiteY12-338" fmla="*/ 262750 h 1018179"/>
                <a:gd name="connsiteX13-339" fmla="*/ 1478496 w 2073835"/>
                <a:gd name="connsiteY13-340" fmla="*/ 105434 h 1018179"/>
                <a:gd name="connsiteX14-341" fmla="*/ 1644628 w 2073835"/>
                <a:gd name="connsiteY14-342" fmla="*/ 262020 h 1018179"/>
                <a:gd name="connsiteX15-343" fmla="*/ 1671460 w 2073835"/>
                <a:gd name="connsiteY15-344" fmla="*/ 403691 h 1018179"/>
                <a:gd name="connsiteX16-345" fmla="*/ 1670350 w 2073835"/>
                <a:gd name="connsiteY16-346" fmla="*/ 445054 h 1018179"/>
                <a:gd name="connsiteX17-347" fmla="*/ 1694126 w 2073835"/>
                <a:gd name="connsiteY17-348" fmla="*/ 470904 h 1018179"/>
                <a:gd name="connsiteX18-349" fmla="*/ 1707195 w 2073835"/>
                <a:gd name="connsiteY18-350" fmla="*/ 443083 h 1018179"/>
                <a:gd name="connsiteX19-351" fmla="*/ 1743850 w 2073835"/>
                <a:gd name="connsiteY19-352" fmla="*/ 303968 h 1018179"/>
                <a:gd name="connsiteX20-353" fmla="*/ 1836628 w 2073835"/>
                <a:gd name="connsiteY20-354" fmla="*/ 512562 h 1018179"/>
                <a:gd name="connsiteX21-355" fmla="*/ 1818797 w 2073835"/>
                <a:gd name="connsiteY21-356" fmla="*/ 616449 h 1018179"/>
                <a:gd name="connsiteX22-357" fmla="*/ 1809330 w 2073835"/>
                <a:gd name="connsiteY22-358" fmla="*/ 643932 h 1018179"/>
                <a:gd name="connsiteX23-359" fmla="*/ 1835289 w 2073835"/>
                <a:gd name="connsiteY23-360" fmla="*/ 688763 h 1018179"/>
                <a:gd name="connsiteX24-361" fmla="*/ 1841046 w 2073835"/>
                <a:gd name="connsiteY24-362" fmla="*/ 678131 h 1018179"/>
                <a:gd name="connsiteX25-363" fmla="*/ 1928839 w 2073835"/>
                <a:gd name="connsiteY25-364" fmla="*/ 546229 h 1018179"/>
                <a:gd name="connsiteX26-365" fmla="*/ 1953464 w 2073835"/>
                <a:gd name="connsiteY26-366" fmla="*/ 773194 h 1018179"/>
                <a:gd name="connsiteX27-367" fmla="*/ 1925321 w 2073835"/>
                <a:gd name="connsiteY27-368" fmla="*/ 833887 h 1018179"/>
                <a:gd name="connsiteX28-369" fmla="*/ 1887788 w 2073835"/>
                <a:gd name="connsiteY28-370" fmla="*/ 889545 h 1018179"/>
                <a:gd name="connsiteX29-371" fmla="*/ 1901384 w 2073835"/>
                <a:gd name="connsiteY29-372" fmla="*/ 958383 h 1018179"/>
                <a:gd name="connsiteX30-373" fmla="*/ 1901664 w 2073835"/>
                <a:gd name="connsiteY30-374" fmla="*/ 963928 h 1018179"/>
                <a:gd name="connsiteX31-375" fmla="*/ 1911505 w 2073835"/>
                <a:gd name="connsiteY31-376" fmla="*/ 960749 h 1018179"/>
                <a:gd name="connsiteX32-377" fmla="*/ 2059875 w 2073835"/>
                <a:gd name="connsiteY32-378" fmla="*/ 818704 h 1018179"/>
                <a:gd name="connsiteX33-379" fmla="*/ 2053441 w 2073835"/>
                <a:gd name="connsiteY33-380" fmla="*/ 1018052 h 1018179"/>
                <a:gd name="connsiteX34-381" fmla="*/ 2053388 w 2073835"/>
                <a:gd name="connsiteY34-382" fmla="*/ 1018179 h 1018179"/>
                <a:gd name="connsiteX35-383" fmla="*/ 1827546 w 2073835"/>
                <a:gd name="connsiteY35-384" fmla="*/ 1018179 h 1018179"/>
                <a:gd name="connsiteX36-385" fmla="*/ 1826757 w 2073835"/>
                <a:gd name="connsiteY36-386" fmla="*/ 1011530 h 1018179"/>
                <a:gd name="connsiteX37-387" fmla="*/ 1286369 w 2073835"/>
                <a:gd name="connsiteY37-388" fmla="*/ 1011530 h 1018179"/>
                <a:gd name="connsiteX38-389" fmla="*/ 1284390 w 2073835"/>
                <a:gd name="connsiteY38-390" fmla="*/ 991895 h 1018179"/>
                <a:gd name="connsiteX39-391" fmla="*/ 993926 w 2073835"/>
                <a:gd name="connsiteY39-392" fmla="*/ 755160 h 1018179"/>
                <a:gd name="connsiteX40-393" fmla="*/ 703463 w 2073835"/>
                <a:gd name="connsiteY40-394" fmla="*/ 991895 h 1018179"/>
                <a:gd name="connsiteX41-395" fmla="*/ 701483 w 2073835"/>
                <a:gd name="connsiteY41-396" fmla="*/ 1011530 h 1018179"/>
                <a:gd name="connsiteX42-397" fmla="*/ 83785 w 2073835"/>
                <a:gd name="connsiteY42-398" fmla="*/ 1011530 h 1018179"/>
                <a:gd name="connsiteX43-399" fmla="*/ 84222 w 2073835"/>
                <a:gd name="connsiteY43-400" fmla="*/ 1002870 h 1018179"/>
                <a:gd name="connsiteX44-401" fmla="*/ 39947 w 2073835"/>
                <a:gd name="connsiteY44-402" fmla="*/ 1005608 h 1018179"/>
                <a:gd name="connsiteX45-403" fmla="*/ 1517 w 2073835"/>
                <a:gd name="connsiteY45-404" fmla="*/ 1014873 h 1018179"/>
                <a:gd name="connsiteX46-405" fmla="*/ 101434 w 2073835"/>
                <a:gd name="connsiteY46-406" fmla="*/ 882551 h 1018179"/>
                <a:gd name="connsiteX47-407" fmla="*/ 101449 w 2073835"/>
                <a:gd name="connsiteY47-408" fmla="*/ 882540 h 1018179"/>
                <a:gd name="connsiteX48-409" fmla="*/ 118438 w 2073835"/>
                <a:gd name="connsiteY48-410" fmla="*/ 796523 h 1018179"/>
                <a:gd name="connsiteX49-411" fmla="*/ 90983 w 2073835"/>
                <a:gd name="connsiteY49-412" fmla="*/ 806526 h 1018179"/>
                <a:gd name="connsiteX50-413" fmla="*/ 3409 w 2073835"/>
                <a:gd name="connsiteY50-414" fmla="*/ 852621 h 1018179"/>
                <a:gd name="connsiteX51-415" fmla="*/ 101028 w 2073835"/>
                <a:gd name="connsiteY51-416" fmla="*/ 646249 h 1018179"/>
                <a:gd name="connsiteX52-417" fmla="*/ 191411 w 2073835"/>
                <a:gd name="connsiteY52-418" fmla="*/ 592012 h 1018179"/>
                <a:gd name="connsiteX53-419" fmla="*/ 215724 w 2073835"/>
                <a:gd name="connsiteY53-420" fmla="*/ 582337 h 1018179"/>
                <a:gd name="connsiteX54-421" fmla="*/ 248732 w 2073835"/>
                <a:gd name="connsiteY54-422" fmla="*/ 530134 h 1018179"/>
                <a:gd name="connsiteX55-423" fmla="*/ 193673 w 2073835"/>
                <a:gd name="connsiteY55-424" fmla="*/ 531208 h 1018179"/>
                <a:gd name="connsiteX56-425" fmla="*/ 95890 w 2073835"/>
                <a:gd name="connsiteY56-426" fmla="*/ 546450 h 1018179"/>
                <a:gd name="connsiteX57-427" fmla="*/ 255095 w 2073835"/>
                <a:gd name="connsiteY57-428" fmla="*/ 382827 h 1018179"/>
                <a:gd name="connsiteX58-429" fmla="*/ 397175 w 2073835"/>
                <a:gd name="connsiteY58-430" fmla="*/ 358249 h 1018179"/>
                <a:gd name="connsiteX59-431" fmla="*/ 404243 w 2073835"/>
                <a:gd name="connsiteY59-432" fmla="*/ 358551 h 1018179"/>
                <a:gd name="connsiteX60-433" fmla="*/ 449181 w 2073835"/>
                <a:gd name="connsiteY60-434" fmla="*/ 324533 h 1018179"/>
                <a:gd name="connsiteX61-435" fmla="*/ 440910 w 2073835"/>
                <a:gd name="connsiteY61-436" fmla="*/ 321817 h 1018179"/>
                <a:gd name="connsiteX62-437" fmla="*/ 284963 w 2073835"/>
                <a:gd name="connsiteY62-438" fmla="*/ 293776 h 1018179"/>
                <a:gd name="connsiteX63-439" fmla="*/ 483374 w 2073835"/>
                <a:gd name="connsiteY63-440" fmla="*/ 180851 h 1018179"/>
                <a:gd name="connsiteX64-441" fmla="*/ 644966 w 2073835"/>
                <a:gd name="connsiteY64-442" fmla="*/ 201719 h 1018179"/>
                <a:gd name="connsiteX65-443" fmla="*/ 654610 w 2073835"/>
                <a:gd name="connsiteY65-444" fmla="*/ 205195 h 1018179"/>
                <a:gd name="connsiteX66-445" fmla="*/ 659458 w 2073835"/>
                <a:gd name="connsiteY66-446" fmla="*/ 202751 h 1018179"/>
                <a:gd name="connsiteX67-447" fmla="*/ 693065 w 2073835"/>
                <a:gd name="connsiteY67-448" fmla="*/ 191267 h 1018179"/>
                <a:gd name="connsiteX68-449" fmla="*/ 667080 w 2073835"/>
                <a:gd name="connsiteY68-450" fmla="*/ 172930 h 1018179"/>
                <a:gd name="connsiteX69-451" fmla="*/ 526180 w 2073835"/>
                <a:gd name="connsiteY69-452" fmla="*/ 100454 h 1018179"/>
                <a:gd name="connsiteX70-453" fmla="*/ 683757 w 2073835"/>
                <a:gd name="connsiteY70-454" fmla="*/ 48863 h 1018179"/>
                <a:gd name="connsiteX71-455" fmla="*/ 748960 w 2073835"/>
                <a:gd name="connsiteY71-456" fmla="*/ 50577 h 1018179"/>
                <a:gd name="connsiteX72-457" fmla="*/ 881341 w 2073835"/>
                <a:gd name="connsiteY72-458" fmla="*/ 107728 h 1018179"/>
                <a:gd name="connsiteX73-459" fmla="*/ 929904 w 2073835"/>
                <a:gd name="connsiteY73-460" fmla="*/ 142511 h 1018179"/>
                <a:gd name="connsiteX74-461" fmla="*/ 971678 w 2073835"/>
                <a:gd name="connsiteY74-462" fmla="*/ 140534 h 1018179"/>
                <a:gd name="connsiteX75-463" fmla="*/ 960141 w 2073835"/>
                <a:gd name="connsiteY75-464" fmla="*/ 125282 h 1018179"/>
                <a:gd name="connsiteX76-465" fmla="*/ 847922 w 2073835"/>
                <a:gd name="connsiteY76-466" fmla="*/ 13423 h 1018179"/>
                <a:gd name="connsiteX77-467" fmla="*/ 941222 w 2073835"/>
                <a:gd name="connsiteY77-468" fmla="*/ 1295 h 1018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45" y="connsiteY72-146"/>
                </a:cxn>
                <a:cxn ang="0">
                  <a:pos x="connsiteX73-147" y="connsiteY73-148"/>
                </a:cxn>
                <a:cxn ang="0">
                  <a:pos x="connsiteX74-149" y="connsiteY74-150"/>
                </a:cxn>
                <a:cxn ang="0">
                  <a:pos x="connsiteX75-151" y="connsiteY75-152"/>
                </a:cxn>
                <a:cxn ang="0">
                  <a:pos x="connsiteX76-153" y="connsiteY76-154"/>
                </a:cxn>
                <a:cxn ang="0">
                  <a:pos x="connsiteX77-155" y="connsiteY77-156"/>
                </a:cxn>
              </a:cxnLst>
              <a:rect l="l" t="t" r="r" b="b"/>
              <a:pathLst>
                <a:path w="2073835" h="1018179">
                  <a:moveTo>
                    <a:pt x="941222" y="1295"/>
                  </a:moveTo>
                  <a:cubicBezTo>
                    <a:pt x="988502" y="4884"/>
                    <a:pt x="1042582" y="15877"/>
                    <a:pt x="1075324" y="33590"/>
                  </a:cubicBezTo>
                  <a:cubicBezTo>
                    <a:pt x="1108067" y="51303"/>
                    <a:pt x="1150410" y="89527"/>
                    <a:pt x="1184084" y="128259"/>
                  </a:cubicBezTo>
                  <a:lnTo>
                    <a:pt x="1212920" y="166945"/>
                  </a:lnTo>
                  <a:lnTo>
                    <a:pt x="1242709" y="174112"/>
                  </a:lnTo>
                  <a:lnTo>
                    <a:pt x="1238958" y="157124"/>
                  </a:lnTo>
                  <a:cubicBezTo>
                    <a:pt x="1225363" y="102775"/>
                    <a:pt x="1202918" y="31293"/>
                    <a:pt x="1183625" y="8652"/>
                  </a:cubicBezTo>
                  <a:cubicBezTo>
                    <a:pt x="1186124" y="6526"/>
                    <a:pt x="1190398" y="5769"/>
                    <a:pt x="1196051" y="6190"/>
                  </a:cubicBezTo>
                  <a:cubicBezTo>
                    <a:pt x="1235619" y="9136"/>
                    <a:pt x="1342742" y="69763"/>
                    <a:pt x="1381889" y="121834"/>
                  </a:cubicBezTo>
                  <a:cubicBezTo>
                    <a:pt x="1404259" y="151591"/>
                    <a:pt x="1426798" y="203993"/>
                    <a:pt x="1441247" y="253240"/>
                  </a:cubicBezTo>
                  <a:lnTo>
                    <a:pt x="1442778" y="260415"/>
                  </a:lnTo>
                  <a:lnTo>
                    <a:pt x="1476284" y="277306"/>
                  </a:lnTo>
                  <a:lnTo>
                    <a:pt x="1497407" y="262750"/>
                  </a:lnTo>
                  <a:cubicBezTo>
                    <a:pt x="1496959" y="206727"/>
                    <a:pt x="1491931" y="131974"/>
                    <a:pt x="1478496" y="105434"/>
                  </a:cubicBezTo>
                  <a:cubicBezTo>
                    <a:pt x="1501933" y="93596"/>
                    <a:pt x="1615120" y="193665"/>
                    <a:pt x="1644628" y="262020"/>
                  </a:cubicBezTo>
                  <a:cubicBezTo>
                    <a:pt x="1659383" y="296197"/>
                    <a:pt x="1668983" y="352427"/>
                    <a:pt x="1671460" y="403691"/>
                  </a:cubicBezTo>
                  <a:lnTo>
                    <a:pt x="1670350" y="445054"/>
                  </a:lnTo>
                  <a:lnTo>
                    <a:pt x="1694126" y="470904"/>
                  </a:lnTo>
                  <a:lnTo>
                    <a:pt x="1707195" y="443083"/>
                  </a:lnTo>
                  <a:cubicBezTo>
                    <a:pt x="1728416" y="391232"/>
                    <a:pt x="1745995" y="333637"/>
                    <a:pt x="1743850" y="303968"/>
                  </a:cubicBezTo>
                  <a:cubicBezTo>
                    <a:pt x="1770041" y="302098"/>
                    <a:pt x="1835805" y="438115"/>
                    <a:pt x="1836628" y="512562"/>
                  </a:cubicBezTo>
                  <a:cubicBezTo>
                    <a:pt x="1836937" y="540480"/>
                    <a:pt x="1829781" y="578721"/>
                    <a:pt x="1818797" y="616449"/>
                  </a:cubicBezTo>
                  <a:lnTo>
                    <a:pt x="1809330" y="643932"/>
                  </a:lnTo>
                  <a:lnTo>
                    <a:pt x="1835289" y="688763"/>
                  </a:lnTo>
                  <a:lnTo>
                    <a:pt x="1841046" y="678131"/>
                  </a:lnTo>
                  <a:cubicBezTo>
                    <a:pt x="1877090" y="635241"/>
                    <a:pt x="1921818" y="575135"/>
                    <a:pt x="1928839" y="546229"/>
                  </a:cubicBezTo>
                  <a:cubicBezTo>
                    <a:pt x="1954349" y="552449"/>
                    <a:pt x="1975421" y="702052"/>
                    <a:pt x="1953464" y="773194"/>
                  </a:cubicBezTo>
                  <a:cubicBezTo>
                    <a:pt x="1947975" y="790979"/>
                    <a:pt x="1937925" y="812119"/>
                    <a:pt x="1925321" y="833887"/>
                  </a:cubicBezTo>
                  <a:lnTo>
                    <a:pt x="1887788" y="889545"/>
                  </a:lnTo>
                  <a:lnTo>
                    <a:pt x="1901384" y="958383"/>
                  </a:lnTo>
                  <a:cubicBezTo>
                    <a:pt x="1901477" y="960231"/>
                    <a:pt x="1901571" y="962080"/>
                    <a:pt x="1901664" y="963928"/>
                  </a:cubicBezTo>
                  <a:lnTo>
                    <a:pt x="1911505" y="960749"/>
                  </a:lnTo>
                  <a:cubicBezTo>
                    <a:pt x="1950867" y="932901"/>
                    <a:pt x="2043479" y="854818"/>
                    <a:pt x="2059875" y="818704"/>
                  </a:cubicBezTo>
                  <a:cubicBezTo>
                    <a:pt x="2080786" y="828219"/>
                    <a:pt x="2077854" y="944947"/>
                    <a:pt x="2053441" y="1018052"/>
                  </a:cubicBezTo>
                  <a:cubicBezTo>
                    <a:pt x="2053423" y="1018094"/>
                    <a:pt x="2053406" y="1018137"/>
                    <a:pt x="2053388" y="1018179"/>
                  </a:cubicBezTo>
                  <a:lnTo>
                    <a:pt x="1827546" y="1018179"/>
                  </a:lnTo>
                  <a:lnTo>
                    <a:pt x="1826757" y="1011530"/>
                  </a:lnTo>
                  <a:lnTo>
                    <a:pt x="1286369" y="1011530"/>
                  </a:lnTo>
                  <a:lnTo>
                    <a:pt x="1284390" y="991895"/>
                  </a:lnTo>
                  <a:cubicBezTo>
                    <a:pt x="1256743" y="856791"/>
                    <a:pt x="1137203" y="755160"/>
                    <a:pt x="993926" y="755160"/>
                  </a:cubicBezTo>
                  <a:cubicBezTo>
                    <a:pt x="850649" y="755160"/>
                    <a:pt x="731109" y="856791"/>
                    <a:pt x="703463" y="991895"/>
                  </a:cubicBezTo>
                  <a:lnTo>
                    <a:pt x="701483" y="1011530"/>
                  </a:lnTo>
                  <a:lnTo>
                    <a:pt x="83785" y="1011530"/>
                  </a:lnTo>
                  <a:cubicBezTo>
                    <a:pt x="83931" y="1008643"/>
                    <a:pt x="84076" y="1005757"/>
                    <a:pt x="84222" y="1002870"/>
                  </a:cubicBezTo>
                  <a:lnTo>
                    <a:pt x="39947" y="1005608"/>
                  </a:lnTo>
                  <a:cubicBezTo>
                    <a:pt x="23769" y="1007454"/>
                    <a:pt x="10305" y="1010281"/>
                    <a:pt x="1517" y="1014873"/>
                  </a:cubicBezTo>
                  <a:cubicBezTo>
                    <a:pt x="-7588" y="997412"/>
                    <a:pt x="45598" y="928657"/>
                    <a:pt x="101434" y="882551"/>
                  </a:cubicBezTo>
                  <a:cubicBezTo>
                    <a:pt x="101439" y="882547"/>
                    <a:pt x="101444" y="882544"/>
                    <a:pt x="101449" y="882540"/>
                  </a:cubicBezTo>
                  <a:lnTo>
                    <a:pt x="118438" y="796523"/>
                  </a:lnTo>
                  <a:lnTo>
                    <a:pt x="90983" y="806526"/>
                  </a:lnTo>
                  <a:cubicBezTo>
                    <a:pt x="53068" y="821590"/>
                    <a:pt x="17471" y="838638"/>
                    <a:pt x="3409" y="852621"/>
                  </a:cubicBezTo>
                  <a:cubicBezTo>
                    <a:pt x="-15089" y="833988"/>
                    <a:pt x="45130" y="695427"/>
                    <a:pt x="101028" y="646249"/>
                  </a:cubicBezTo>
                  <a:cubicBezTo>
                    <a:pt x="121991" y="627807"/>
                    <a:pt x="155646" y="608291"/>
                    <a:pt x="191411" y="592012"/>
                  </a:cubicBezTo>
                  <a:lnTo>
                    <a:pt x="215724" y="582337"/>
                  </a:lnTo>
                  <a:lnTo>
                    <a:pt x="248732" y="530134"/>
                  </a:lnTo>
                  <a:lnTo>
                    <a:pt x="193673" y="531208"/>
                  </a:lnTo>
                  <a:cubicBezTo>
                    <a:pt x="152922" y="533178"/>
                    <a:pt x="113723" y="537776"/>
                    <a:pt x="95890" y="546450"/>
                  </a:cubicBezTo>
                  <a:cubicBezTo>
                    <a:pt x="84425" y="522829"/>
                    <a:pt x="186280" y="411246"/>
                    <a:pt x="255095" y="382827"/>
                  </a:cubicBezTo>
                  <a:cubicBezTo>
                    <a:pt x="289503" y="368617"/>
                    <a:pt x="345879" y="359912"/>
                    <a:pt x="397175" y="358249"/>
                  </a:cubicBezTo>
                  <a:lnTo>
                    <a:pt x="404243" y="358551"/>
                  </a:lnTo>
                  <a:lnTo>
                    <a:pt x="449181" y="324533"/>
                  </a:lnTo>
                  <a:lnTo>
                    <a:pt x="440910" y="321817"/>
                  </a:lnTo>
                  <a:cubicBezTo>
                    <a:pt x="387218" y="305821"/>
                    <a:pt x="314275" y="288712"/>
                    <a:pt x="284963" y="293776"/>
                  </a:cubicBezTo>
                  <a:cubicBezTo>
                    <a:pt x="280515" y="267898"/>
                    <a:pt x="409371" y="189023"/>
                    <a:pt x="483374" y="180851"/>
                  </a:cubicBezTo>
                  <a:cubicBezTo>
                    <a:pt x="525001" y="176254"/>
                    <a:pt x="591399" y="186076"/>
                    <a:pt x="644966" y="201719"/>
                  </a:cubicBezTo>
                  <a:lnTo>
                    <a:pt x="654610" y="205195"/>
                  </a:lnTo>
                  <a:lnTo>
                    <a:pt x="659458" y="202751"/>
                  </a:lnTo>
                  <a:lnTo>
                    <a:pt x="693065" y="191267"/>
                  </a:lnTo>
                  <a:lnTo>
                    <a:pt x="667080" y="172930"/>
                  </a:lnTo>
                  <a:cubicBezTo>
                    <a:pt x="620425" y="141914"/>
                    <a:pt x="555690" y="104196"/>
                    <a:pt x="526180" y="100454"/>
                  </a:cubicBezTo>
                  <a:cubicBezTo>
                    <a:pt x="528673" y="80919"/>
                    <a:pt x="611592" y="54837"/>
                    <a:pt x="683757" y="48863"/>
                  </a:cubicBezTo>
                  <a:cubicBezTo>
                    <a:pt x="707812" y="46871"/>
                    <a:pt x="730673" y="47114"/>
                    <a:pt x="748960" y="50577"/>
                  </a:cubicBezTo>
                  <a:cubicBezTo>
                    <a:pt x="785536" y="57505"/>
                    <a:pt x="837491" y="81058"/>
                    <a:pt x="881341" y="107728"/>
                  </a:cubicBezTo>
                  <a:lnTo>
                    <a:pt x="929904" y="142511"/>
                  </a:lnTo>
                  <a:lnTo>
                    <a:pt x="971678" y="140534"/>
                  </a:lnTo>
                  <a:lnTo>
                    <a:pt x="960141" y="125282"/>
                  </a:lnTo>
                  <a:cubicBezTo>
                    <a:pt x="925115" y="81557"/>
                    <a:pt x="874900" y="25954"/>
                    <a:pt x="847922" y="13423"/>
                  </a:cubicBezTo>
                  <a:cubicBezTo>
                    <a:pt x="853462" y="1521"/>
                    <a:pt x="893941" y="-2294"/>
                    <a:pt x="941222" y="1295"/>
                  </a:cubicBezTo>
                  <a:close/>
                </a:path>
              </a:pathLst>
            </a:cu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zh-CN" altLang="en-US" sz="9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  </a:t>
              </a:r>
              <a:r>
                <a:rPr lang="en-US" altLang="zh-CN" sz="9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en-US" altLang="zh-CN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知识目标</a:t>
              </a:r>
              <a:endParaRPr lang="en-US" altLang="zh-CN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63388" y="2007077"/>
              <a:ext cx="2817525" cy="1514986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5" name="组合 15"/>
            <p:cNvGrpSpPr/>
            <p:nvPr/>
          </p:nvGrpSpPr>
          <p:grpSpPr>
            <a:xfrm>
              <a:off x="2267162" y="3531619"/>
              <a:ext cx="182960" cy="1202221"/>
              <a:chOff x="6038577" y="2360459"/>
              <a:chExt cx="130628" cy="917229"/>
            </a:xfrm>
          </p:grpSpPr>
          <p:cxnSp>
            <p:nvCxnSpPr>
              <p:cNvPr id="26" name="直接连接符 25"/>
              <p:cNvCxnSpPr>
                <a:endCxn id="27" idx="0"/>
              </p:cNvCxnSpPr>
              <p:nvPr/>
            </p:nvCxnSpPr>
            <p:spPr>
              <a:xfrm>
                <a:off x="6100812" y="2360459"/>
                <a:ext cx="3022" cy="786518"/>
              </a:xfrm>
              <a:prstGeom prst="line">
                <a:avLst/>
              </a:pr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600000" scaled="0"/>
                <a:tileRect/>
              </a:gradFill>
              <a:ln w="3175">
                <a:solidFill>
                  <a:srgbClr val="FF7F7F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7" name="椭圆 26"/>
              <p:cNvSpPr/>
              <p:nvPr/>
            </p:nvSpPr>
            <p:spPr>
              <a:xfrm>
                <a:off x="6038577" y="3147060"/>
                <a:ext cx="130628" cy="130628"/>
              </a:xfrm>
              <a:prstGeom prst="ellipse">
                <a:avLst/>
              </a:pr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3" name="文本框 14"/>
            <p:cNvSpPr txBox="1"/>
            <p:nvPr/>
          </p:nvSpPr>
          <p:spPr>
            <a:xfrm>
              <a:off x="891426" y="2073219"/>
              <a:ext cx="2930972" cy="9453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了解老年人常见的意外情况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理解老年人发生意外情况后的表现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掌握老年人突发意外的紧急救护操作流程和注意事项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30" name="组合 3"/>
          <p:cNvGrpSpPr/>
          <p:nvPr/>
        </p:nvGrpSpPr>
        <p:grpSpPr>
          <a:xfrm>
            <a:off x="3545205" y="702310"/>
            <a:ext cx="2178215" cy="3978910"/>
            <a:chOff x="4726519" y="1998813"/>
            <a:chExt cx="2904655" cy="3676274"/>
          </a:xfrm>
        </p:grpSpPr>
        <p:sp>
          <p:nvSpPr>
            <p:cNvPr id="31" name="任意多边形 30"/>
            <p:cNvSpPr/>
            <p:nvPr/>
          </p:nvSpPr>
          <p:spPr>
            <a:xfrm>
              <a:off x="4726519" y="4340550"/>
              <a:ext cx="2904655" cy="1334537"/>
            </a:xfrm>
            <a:custGeom>
              <a:avLst/>
              <a:gdLst>
                <a:gd name="connsiteX0" fmla="*/ 941222 w 2073835"/>
                <a:gd name="connsiteY0" fmla="*/ 1295 h 1018179"/>
                <a:gd name="connsiteX1" fmla="*/ 1075324 w 2073835"/>
                <a:gd name="connsiteY1" fmla="*/ 33590 h 1018179"/>
                <a:gd name="connsiteX2" fmla="*/ 1184084 w 2073835"/>
                <a:gd name="connsiteY2" fmla="*/ 128259 h 1018179"/>
                <a:gd name="connsiteX3" fmla="*/ 1212920 w 2073835"/>
                <a:gd name="connsiteY3" fmla="*/ 166945 h 1018179"/>
                <a:gd name="connsiteX4" fmla="*/ 1242709 w 2073835"/>
                <a:gd name="connsiteY4" fmla="*/ 174112 h 1018179"/>
                <a:gd name="connsiteX5" fmla="*/ 1238958 w 2073835"/>
                <a:gd name="connsiteY5" fmla="*/ 157124 h 1018179"/>
                <a:gd name="connsiteX6" fmla="*/ 1183625 w 2073835"/>
                <a:gd name="connsiteY6" fmla="*/ 8652 h 1018179"/>
                <a:gd name="connsiteX7" fmla="*/ 1196051 w 2073835"/>
                <a:gd name="connsiteY7" fmla="*/ 6190 h 1018179"/>
                <a:gd name="connsiteX8" fmla="*/ 1381889 w 2073835"/>
                <a:gd name="connsiteY8" fmla="*/ 121834 h 1018179"/>
                <a:gd name="connsiteX9" fmla="*/ 1441247 w 2073835"/>
                <a:gd name="connsiteY9" fmla="*/ 253240 h 1018179"/>
                <a:gd name="connsiteX10" fmla="*/ 1442778 w 2073835"/>
                <a:gd name="connsiteY10" fmla="*/ 260415 h 1018179"/>
                <a:gd name="connsiteX11" fmla="*/ 1476284 w 2073835"/>
                <a:gd name="connsiteY11" fmla="*/ 277306 h 1018179"/>
                <a:gd name="connsiteX12" fmla="*/ 1496812 w 2073835"/>
                <a:gd name="connsiteY12" fmla="*/ 292846 h 1018179"/>
                <a:gd name="connsiteX13" fmla="*/ 1497407 w 2073835"/>
                <a:gd name="connsiteY13" fmla="*/ 262750 h 1018179"/>
                <a:gd name="connsiteX14" fmla="*/ 1478496 w 2073835"/>
                <a:gd name="connsiteY14" fmla="*/ 105434 h 1018179"/>
                <a:gd name="connsiteX15" fmla="*/ 1644628 w 2073835"/>
                <a:gd name="connsiteY15" fmla="*/ 262020 h 1018179"/>
                <a:gd name="connsiteX16" fmla="*/ 1671460 w 2073835"/>
                <a:gd name="connsiteY16" fmla="*/ 403691 h 1018179"/>
                <a:gd name="connsiteX17" fmla="*/ 1670350 w 2073835"/>
                <a:gd name="connsiteY17" fmla="*/ 445054 h 1018179"/>
                <a:gd name="connsiteX18" fmla="*/ 1694126 w 2073835"/>
                <a:gd name="connsiteY18" fmla="*/ 470904 h 1018179"/>
                <a:gd name="connsiteX19" fmla="*/ 1700545 w 2073835"/>
                <a:gd name="connsiteY19" fmla="*/ 456384 h 1018179"/>
                <a:gd name="connsiteX20" fmla="*/ 1743850 w 2073835"/>
                <a:gd name="connsiteY20" fmla="*/ 303968 h 1018179"/>
                <a:gd name="connsiteX21" fmla="*/ 1836628 w 2073835"/>
                <a:gd name="connsiteY21" fmla="*/ 512562 h 1018179"/>
                <a:gd name="connsiteX22" fmla="*/ 1818797 w 2073835"/>
                <a:gd name="connsiteY22" fmla="*/ 616449 h 1018179"/>
                <a:gd name="connsiteX23" fmla="*/ 1809330 w 2073835"/>
                <a:gd name="connsiteY23" fmla="*/ 643932 h 1018179"/>
                <a:gd name="connsiteX24" fmla="*/ 1828639 w 2073835"/>
                <a:gd name="connsiteY24" fmla="*/ 692088 h 1018179"/>
                <a:gd name="connsiteX25" fmla="*/ 1841046 w 2073835"/>
                <a:gd name="connsiteY25" fmla="*/ 678131 h 1018179"/>
                <a:gd name="connsiteX26" fmla="*/ 1928839 w 2073835"/>
                <a:gd name="connsiteY26" fmla="*/ 546229 h 1018179"/>
                <a:gd name="connsiteX27" fmla="*/ 1953464 w 2073835"/>
                <a:gd name="connsiteY27" fmla="*/ 773194 h 1018179"/>
                <a:gd name="connsiteX28" fmla="*/ 1925321 w 2073835"/>
                <a:gd name="connsiteY28" fmla="*/ 833887 h 1018179"/>
                <a:gd name="connsiteX29" fmla="*/ 1887788 w 2073835"/>
                <a:gd name="connsiteY29" fmla="*/ 889545 h 1018179"/>
                <a:gd name="connsiteX30" fmla="*/ 1901384 w 2073835"/>
                <a:gd name="connsiteY30" fmla="*/ 958383 h 1018179"/>
                <a:gd name="connsiteX31" fmla="*/ 1901664 w 2073835"/>
                <a:gd name="connsiteY31" fmla="*/ 963928 h 1018179"/>
                <a:gd name="connsiteX32" fmla="*/ 1911505 w 2073835"/>
                <a:gd name="connsiteY32" fmla="*/ 960749 h 1018179"/>
                <a:gd name="connsiteX33" fmla="*/ 2059875 w 2073835"/>
                <a:gd name="connsiteY33" fmla="*/ 818704 h 1018179"/>
                <a:gd name="connsiteX34" fmla="*/ 2053441 w 2073835"/>
                <a:gd name="connsiteY34" fmla="*/ 1018052 h 1018179"/>
                <a:gd name="connsiteX35" fmla="*/ 2053388 w 2073835"/>
                <a:gd name="connsiteY35" fmla="*/ 1018179 h 1018179"/>
                <a:gd name="connsiteX36" fmla="*/ 1827546 w 2073835"/>
                <a:gd name="connsiteY36" fmla="*/ 1018179 h 1018179"/>
                <a:gd name="connsiteX37" fmla="*/ 1826757 w 2073835"/>
                <a:gd name="connsiteY37" fmla="*/ 1011530 h 1018179"/>
                <a:gd name="connsiteX38" fmla="*/ 1286369 w 2073835"/>
                <a:gd name="connsiteY38" fmla="*/ 1011530 h 1018179"/>
                <a:gd name="connsiteX39" fmla="*/ 1284390 w 2073835"/>
                <a:gd name="connsiteY39" fmla="*/ 991895 h 1018179"/>
                <a:gd name="connsiteX40" fmla="*/ 993926 w 2073835"/>
                <a:gd name="connsiteY40" fmla="*/ 755160 h 1018179"/>
                <a:gd name="connsiteX41" fmla="*/ 703463 w 2073835"/>
                <a:gd name="connsiteY41" fmla="*/ 991895 h 1018179"/>
                <a:gd name="connsiteX42" fmla="*/ 701483 w 2073835"/>
                <a:gd name="connsiteY42" fmla="*/ 1011530 h 1018179"/>
                <a:gd name="connsiteX43" fmla="*/ 83785 w 2073835"/>
                <a:gd name="connsiteY43" fmla="*/ 1011530 h 1018179"/>
                <a:gd name="connsiteX44" fmla="*/ 84222 w 2073835"/>
                <a:gd name="connsiteY44" fmla="*/ 1002870 h 1018179"/>
                <a:gd name="connsiteX45" fmla="*/ 39947 w 2073835"/>
                <a:gd name="connsiteY45" fmla="*/ 1005608 h 1018179"/>
                <a:gd name="connsiteX46" fmla="*/ 1517 w 2073835"/>
                <a:gd name="connsiteY46" fmla="*/ 1014873 h 1018179"/>
                <a:gd name="connsiteX47" fmla="*/ 101434 w 2073835"/>
                <a:gd name="connsiteY47" fmla="*/ 882551 h 1018179"/>
                <a:gd name="connsiteX48" fmla="*/ 101449 w 2073835"/>
                <a:gd name="connsiteY48" fmla="*/ 882540 h 1018179"/>
                <a:gd name="connsiteX49" fmla="*/ 118438 w 2073835"/>
                <a:gd name="connsiteY49" fmla="*/ 796523 h 1018179"/>
                <a:gd name="connsiteX50" fmla="*/ 90983 w 2073835"/>
                <a:gd name="connsiteY50" fmla="*/ 806526 h 1018179"/>
                <a:gd name="connsiteX51" fmla="*/ 3409 w 2073835"/>
                <a:gd name="connsiteY51" fmla="*/ 852621 h 1018179"/>
                <a:gd name="connsiteX52" fmla="*/ 101028 w 2073835"/>
                <a:gd name="connsiteY52" fmla="*/ 646249 h 1018179"/>
                <a:gd name="connsiteX53" fmla="*/ 191411 w 2073835"/>
                <a:gd name="connsiteY53" fmla="*/ 592012 h 1018179"/>
                <a:gd name="connsiteX54" fmla="*/ 215724 w 2073835"/>
                <a:gd name="connsiteY54" fmla="*/ 582337 h 1018179"/>
                <a:gd name="connsiteX55" fmla="*/ 248732 w 2073835"/>
                <a:gd name="connsiteY55" fmla="*/ 530134 h 1018179"/>
                <a:gd name="connsiteX56" fmla="*/ 193673 w 2073835"/>
                <a:gd name="connsiteY56" fmla="*/ 531208 h 1018179"/>
                <a:gd name="connsiteX57" fmla="*/ 95890 w 2073835"/>
                <a:gd name="connsiteY57" fmla="*/ 546450 h 1018179"/>
                <a:gd name="connsiteX58" fmla="*/ 255095 w 2073835"/>
                <a:gd name="connsiteY58" fmla="*/ 382827 h 1018179"/>
                <a:gd name="connsiteX59" fmla="*/ 397175 w 2073835"/>
                <a:gd name="connsiteY59" fmla="*/ 358249 h 1018179"/>
                <a:gd name="connsiteX60" fmla="*/ 404243 w 2073835"/>
                <a:gd name="connsiteY60" fmla="*/ 358551 h 1018179"/>
                <a:gd name="connsiteX61" fmla="*/ 449181 w 2073835"/>
                <a:gd name="connsiteY61" fmla="*/ 324533 h 1018179"/>
                <a:gd name="connsiteX62" fmla="*/ 440910 w 2073835"/>
                <a:gd name="connsiteY62" fmla="*/ 321817 h 1018179"/>
                <a:gd name="connsiteX63" fmla="*/ 284963 w 2073835"/>
                <a:gd name="connsiteY63" fmla="*/ 293776 h 1018179"/>
                <a:gd name="connsiteX64" fmla="*/ 483374 w 2073835"/>
                <a:gd name="connsiteY64" fmla="*/ 180851 h 1018179"/>
                <a:gd name="connsiteX65" fmla="*/ 644966 w 2073835"/>
                <a:gd name="connsiteY65" fmla="*/ 201719 h 1018179"/>
                <a:gd name="connsiteX66" fmla="*/ 654610 w 2073835"/>
                <a:gd name="connsiteY66" fmla="*/ 205195 h 1018179"/>
                <a:gd name="connsiteX67" fmla="*/ 659458 w 2073835"/>
                <a:gd name="connsiteY67" fmla="*/ 202751 h 1018179"/>
                <a:gd name="connsiteX68" fmla="*/ 693065 w 2073835"/>
                <a:gd name="connsiteY68" fmla="*/ 191267 h 1018179"/>
                <a:gd name="connsiteX69" fmla="*/ 667080 w 2073835"/>
                <a:gd name="connsiteY69" fmla="*/ 172930 h 1018179"/>
                <a:gd name="connsiteX70" fmla="*/ 526180 w 2073835"/>
                <a:gd name="connsiteY70" fmla="*/ 100454 h 1018179"/>
                <a:gd name="connsiteX71" fmla="*/ 683757 w 2073835"/>
                <a:gd name="connsiteY71" fmla="*/ 48863 h 1018179"/>
                <a:gd name="connsiteX72" fmla="*/ 748960 w 2073835"/>
                <a:gd name="connsiteY72" fmla="*/ 50577 h 1018179"/>
                <a:gd name="connsiteX73" fmla="*/ 881341 w 2073835"/>
                <a:gd name="connsiteY73" fmla="*/ 107728 h 1018179"/>
                <a:gd name="connsiteX74" fmla="*/ 929904 w 2073835"/>
                <a:gd name="connsiteY74" fmla="*/ 142511 h 1018179"/>
                <a:gd name="connsiteX75" fmla="*/ 971678 w 2073835"/>
                <a:gd name="connsiteY75" fmla="*/ 140534 h 1018179"/>
                <a:gd name="connsiteX76" fmla="*/ 960141 w 2073835"/>
                <a:gd name="connsiteY76" fmla="*/ 125282 h 1018179"/>
                <a:gd name="connsiteX77" fmla="*/ 847922 w 2073835"/>
                <a:gd name="connsiteY77" fmla="*/ 13423 h 1018179"/>
                <a:gd name="connsiteX78" fmla="*/ 941222 w 2073835"/>
                <a:gd name="connsiteY78" fmla="*/ 1295 h 1018179"/>
                <a:gd name="connsiteX0-1" fmla="*/ 941222 w 2073835"/>
                <a:gd name="connsiteY0-2" fmla="*/ 1295 h 1018179"/>
                <a:gd name="connsiteX1-3" fmla="*/ 1075324 w 2073835"/>
                <a:gd name="connsiteY1-4" fmla="*/ 33590 h 1018179"/>
                <a:gd name="connsiteX2-5" fmla="*/ 1184084 w 2073835"/>
                <a:gd name="connsiteY2-6" fmla="*/ 128259 h 1018179"/>
                <a:gd name="connsiteX3-7" fmla="*/ 1212920 w 2073835"/>
                <a:gd name="connsiteY3-8" fmla="*/ 166945 h 1018179"/>
                <a:gd name="connsiteX4-9" fmla="*/ 1242709 w 2073835"/>
                <a:gd name="connsiteY4-10" fmla="*/ 174112 h 1018179"/>
                <a:gd name="connsiteX5-11" fmla="*/ 1238958 w 2073835"/>
                <a:gd name="connsiteY5-12" fmla="*/ 157124 h 1018179"/>
                <a:gd name="connsiteX6-13" fmla="*/ 1183625 w 2073835"/>
                <a:gd name="connsiteY6-14" fmla="*/ 8652 h 1018179"/>
                <a:gd name="connsiteX7-15" fmla="*/ 1196051 w 2073835"/>
                <a:gd name="connsiteY7-16" fmla="*/ 6190 h 1018179"/>
                <a:gd name="connsiteX8-17" fmla="*/ 1381889 w 2073835"/>
                <a:gd name="connsiteY8-18" fmla="*/ 121834 h 1018179"/>
                <a:gd name="connsiteX9-19" fmla="*/ 1441247 w 2073835"/>
                <a:gd name="connsiteY9-20" fmla="*/ 253240 h 1018179"/>
                <a:gd name="connsiteX10-21" fmla="*/ 1442778 w 2073835"/>
                <a:gd name="connsiteY10-22" fmla="*/ 260415 h 1018179"/>
                <a:gd name="connsiteX11-23" fmla="*/ 1476284 w 2073835"/>
                <a:gd name="connsiteY11-24" fmla="*/ 277306 h 1018179"/>
                <a:gd name="connsiteX12-25" fmla="*/ 1497407 w 2073835"/>
                <a:gd name="connsiteY12-26" fmla="*/ 262750 h 1018179"/>
                <a:gd name="connsiteX13-27" fmla="*/ 1478496 w 2073835"/>
                <a:gd name="connsiteY13-28" fmla="*/ 105434 h 1018179"/>
                <a:gd name="connsiteX14-29" fmla="*/ 1644628 w 2073835"/>
                <a:gd name="connsiteY14-30" fmla="*/ 262020 h 1018179"/>
                <a:gd name="connsiteX15-31" fmla="*/ 1671460 w 2073835"/>
                <a:gd name="connsiteY15-32" fmla="*/ 403691 h 1018179"/>
                <a:gd name="connsiteX16-33" fmla="*/ 1670350 w 2073835"/>
                <a:gd name="connsiteY16-34" fmla="*/ 445054 h 1018179"/>
                <a:gd name="connsiteX17-35" fmla="*/ 1694126 w 2073835"/>
                <a:gd name="connsiteY17-36" fmla="*/ 470904 h 1018179"/>
                <a:gd name="connsiteX18-37" fmla="*/ 1700545 w 2073835"/>
                <a:gd name="connsiteY18-38" fmla="*/ 456384 h 1018179"/>
                <a:gd name="connsiteX19-39" fmla="*/ 1743850 w 2073835"/>
                <a:gd name="connsiteY19-40" fmla="*/ 303968 h 1018179"/>
                <a:gd name="connsiteX20-41" fmla="*/ 1836628 w 2073835"/>
                <a:gd name="connsiteY20-42" fmla="*/ 512562 h 1018179"/>
                <a:gd name="connsiteX21-43" fmla="*/ 1818797 w 2073835"/>
                <a:gd name="connsiteY21-44" fmla="*/ 616449 h 1018179"/>
                <a:gd name="connsiteX22-45" fmla="*/ 1809330 w 2073835"/>
                <a:gd name="connsiteY22-46" fmla="*/ 643932 h 1018179"/>
                <a:gd name="connsiteX23-47" fmla="*/ 1828639 w 2073835"/>
                <a:gd name="connsiteY23-48" fmla="*/ 692088 h 1018179"/>
                <a:gd name="connsiteX24-49" fmla="*/ 1841046 w 2073835"/>
                <a:gd name="connsiteY24-50" fmla="*/ 678131 h 1018179"/>
                <a:gd name="connsiteX25-51" fmla="*/ 1928839 w 2073835"/>
                <a:gd name="connsiteY25-52" fmla="*/ 546229 h 1018179"/>
                <a:gd name="connsiteX26-53" fmla="*/ 1953464 w 2073835"/>
                <a:gd name="connsiteY26-54" fmla="*/ 773194 h 1018179"/>
                <a:gd name="connsiteX27-55" fmla="*/ 1925321 w 2073835"/>
                <a:gd name="connsiteY27-56" fmla="*/ 833887 h 1018179"/>
                <a:gd name="connsiteX28-57" fmla="*/ 1887788 w 2073835"/>
                <a:gd name="connsiteY28-58" fmla="*/ 889545 h 1018179"/>
                <a:gd name="connsiteX29-59" fmla="*/ 1901384 w 2073835"/>
                <a:gd name="connsiteY29-60" fmla="*/ 958383 h 1018179"/>
                <a:gd name="connsiteX30-61" fmla="*/ 1901664 w 2073835"/>
                <a:gd name="connsiteY30-62" fmla="*/ 963928 h 1018179"/>
                <a:gd name="connsiteX31-63" fmla="*/ 1911505 w 2073835"/>
                <a:gd name="connsiteY31-64" fmla="*/ 960749 h 1018179"/>
                <a:gd name="connsiteX32-65" fmla="*/ 2059875 w 2073835"/>
                <a:gd name="connsiteY32-66" fmla="*/ 818704 h 1018179"/>
                <a:gd name="connsiteX33-67" fmla="*/ 2053441 w 2073835"/>
                <a:gd name="connsiteY33-68" fmla="*/ 1018052 h 1018179"/>
                <a:gd name="connsiteX34-69" fmla="*/ 2053388 w 2073835"/>
                <a:gd name="connsiteY34-70" fmla="*/ 1018179 h 1018179"/>
                <a:gd name="connsiteX35-71" fmla="*/ 1827546 w 2073835"/>
                <a:gd name="connsiteY35-72" fmla="*/ 1018179 h 1018179"/>
                <a:gd name="connsiteX36-73" fmla="*/ 1826757 w 2073835"/>
                <a:gd name="connsiteY36-74" fmla="*/ 1011530 h 1018179"/>
                <a:gd name="connsiteX37-75" fmla="*/ 1286369 w 2073835"/>
                <a:gd name="connsiteY37-76" fmla="*/ 1011530 h 1018179"/>
                <a:gd name="connsiteX38-77" fmla="*/ 1284390 w 2073835"/>
                <a:gd name="connsiteY38-78" fmla="*/ 991895 h 1018179"/>
                <a:gd name="connsiteX39-79" fmla="*/ 993926 w 2073835"/>
                <a:gd name="connsiteY39-80" fmla="*/ 755160 h 1018179"/>
                <a:gd name="connsiteX40-81" fmla="*/ 703463 w 2073835"/>
                <a:gd name="connsiteY40-82" fmla="*/ 991895 h 1018179"/>
                <a:gd name="connsiteX41-83" fmla="*/ 701483 w 2073835"/>
                <a:gd name="connsiteY41-84" fmla="*/ 1011530 h 1018179"/>
                <a:gd name="connsiteX42-85" fmla="*/ 83785 w 2073835"/>
                <a:gd name="connsiteY42-86" fmla="*/ 1011530 h 1018179"/>
                <a:gd name="connsiteX43-87" fmla="*/ 84222 w 2073835"/>
                <a:gd name="connsiteY43-88" fmla="*/ 1002870 h 1018179"/>
                <a:gd name="connsiteX44-89" fmla="*/ 39947 w 2073835"/>
                <a:gd name="connsiteY44-90" fmla="*/ 1005608 h 1018179"/>
                <a:gd name="connsiteX45-91" fmla="*/ 1517 w 2073835"/>
                <a:gd name="connsiteY45-92" fmla="*/ 1014873 h 1018179"/>
                <a:gd name="connsiteX46-93" fmla="*/ 101434 w 2073835"/>
                <a:gd name="connsiteY46-94" fmla="*/ 882551 h 1018179"/>
                <a:gd name="connsiteX47-95" fmla="*/ 101449 w 2073835"/>
                <a:gd name="connsiteY47-96" fmla="*/ 882540 h 1018179"/>
                <a:gd name="connsiteX48-97" fmla="*/ 118438 w 2073835"/>
                <a:gd name="connsiteY48-98" fmla="*/ 796523 h 1018179"/>
                <a:gd name="connsiteX49-99" fmla="*/ 90983 w 2073835"/>
                <a:gd name="connsiteY49-100" fmla="*/ 806526 h 1018179"/>
                <a:gd name="connsiteX50-101" fmla="*/ 3409 w 2073835"/>
                <a:gd name="connsiteY50-102" fmla="*/ 852621 h 1018179"/>
                <a:gd name="connsiteX51-103" fmla="*/ 101028 w 2073835"/>
                <a:gd name="connsiteY51-104" fmla="*/ 646249 h 1018179"/>
                <a:gd name="connsiteX52-105" fmla="*/ 191411 w 2073835"/>
                <a:gd name="connsiteY52-106" fmla="*/ 592012 h 1018179"/>
                <a:gd name="connsiteX53-107" fmla="*/ 215724 w 2073835"/>
                <a:gd name="connsiteY53-108" fmla="*/ 582337 h 1018179"/>
                <a:gd name="connsiteX54-109" fmla="*/ 248732 w 2073835"/>
                <a:gd name="connsiteY54-110" fmla="*/ 530134 h 1018179"/>
                <a:gd name="connsiteX55-111" fmla="*/ 193673 w 2073835"/>
                <a:gd name="connsiteY55-112" fmla="*/ 531208 h 1018179"/>
                <a:gd name="connsiteX56-113" fmla="*/ 95890 w 2073835"/>
                <a:gd name="connsiteY56-114" fmla="*/ 546450 h 1018179"/>
                <a:gd name="connsiteX57-115" fmla="*/ 255095 w 2073835"/>
                <a:gd name="connsiteY57-116" fmla="*/ 382827 h 1018179"/>
                <a:gd name="connsiteX58-117" fmla="*/ 397175 w 2073835"/>
                <a:gd name="connsiteY58-118" fmla="*/ 358249 h 1018179"/>
                <a:gd name="connsiteX59-119" fmla="*/ 404243 w 2073835"/>
                <a:gd name="connsiteY59-120" fmla="*/ 358551 h 1018179"/>
                <a:gd name="connsiteX60-121" fmla="*/ 449181 w 2073835"/>
                <a:gd name="connsiteY60-122" fmla="*/ 324533 h 1018179"/>
                <a:gd name="connsiteX61-123" fmla="*/ 440910 w 2073835"/>
                <a:gd name="connsiteY61-124" fmla="*/ 321817 h 1018179"/>
                <a:gd name="connsiteX62-125" fmla="*/ 284963 w 2073835"/>
                <a:gd name="connsiteY62-126" fmla="*/ 293776 h 1018179"/>
                <a:gd name="connsiteX63-127" fmla="*/ 483374 w 2073835"/>
                <a:gd name="connsiteY63-128" fmla="*/ 180851 h 1018179"/>
                <a:gd name="connsiteX64-129" fmla="*/ 644966 w 2073835"/>
                <a:gd name="connsiteY64-130" fmla="*/ 201719 h 1018179"/>
                <a:gd name="connsiteX65-131" fmla="*/ 654610 w 2073835"/>
                <a:gd name="connsiteY65-132" fmla="*/ 205195 h 1018179"/>
                <a:gd name="connsiteX66-133" fmla="*/ 659458 w 2073835"/>
                <a:gd name="connsiteY66-134" fmla="*/ 202751 h 1018179"/>
                <a:gd name="connsiteX67-135" fmla="*/ 693065 w 2073835"/>
                <a:gd name="connsiteY67-136" fmla="*/ 191267 h 1018179"/>
                <a:gd name="connsiteX68-137" fmla="*/ 667080 w 2073835"/>
                <a:gd name="connsiteY68-138" fmla="*/ 172930 h 1018179"/>
                <a:gd name="connsiteX69-139" fmla="*/ 526180 w 2073835"/>
                <a:gd name="connsiteY69-140" fmla="*/ 100454 h 1018179"/>
                <a:gd name="connsiteX70-141" fmla="*/ 683757 w 2073835"/>
                <a:gd name="connsiteY70-142" fmla="*/ 48863 h 1018179"/>
                <a:gd name="connsiteX71-143" fmla="*/ 748960 w 2073835"/>
                <a:gd name="connsiteY71-144" fmla="*/ 50577 h 1018179"/>
                <a:gd name="connsiteX72-145" fmla="*/ 881341 w 2073835"/>
                <a:gd name="connsiteY72-146" fmla="*/ 107728 h 1018179"/>
                <a:gd name="connsiteX73-147" fmla="*/ 929904 w 2073835"/>
                <a:gd name="connsiteY73-148" fmla="*/ 142511 h 1018179"/>
                <a:gd name="connsiteX74-149" fmla="*/ 971678 w 2073835"/>
                <a:gd name="connsiteY74-150" fmla="*/ 140534 h 1018179"/>
                <a:gd name="connsiteX75-151" fmla="*/ 960141 w 2073835"/>
                <a:gd name="connsiteY75-152" fmla="*/ 125282 h 1018179"/>
                <a:gd name="connsiteX76-153" fmla="*/ 847922 w 2073835"/>
                <a:gd name="connsiteY76-154" fmla="*/ 13423 h 1018179"/>
                <a:gd name="connsiteX77-155" fmla="*/ 941222 w 2073835"/>
                <a:gd name="connsiteY77-156" fmla="*/ 1295 h 1018179"/>
                <a:gd name="connsiteX0-157" fmla="*/ 941222 w 2073835"/>
                <a:gd name="connsiteY0-158" fmla="*/ 1295 h 1018179"/>
                <a:gd name="connsiteX1-159" fmla="*/ 1075324 w 2073835"/>
                <a:gd name="connsiteY1-160" fmla="*/ 33590 h 1018179"/>
                <a:gd name="connsiteX2-161" fmla="*/ 1184084 w 2073835"/>
                <a:gd name="connsiteY2-162" fmla="*/ 128259 h 1018179"/>
                <a:gd name="connsiteX3-163" fmla="*/ 1212920 w 2073835"/>
                <a:gd name="connsiteY3-164" fmla="*/ 166945 h 1018179"/>
                <a:gd name="connsiteX4-165" fmla="*/ 1242709 w 2073835"/>
                <a:gd name="connsiteY4-166" fmla="*/ 174112 h 1018179"/>
                <a:gd name="connsiteX5-167" fmla="*/ 1238958 w 2073835"/>
                <a:gd name="connsiteY5-168" fmla="*/ 157124 h 1018179"/>
                <a:gd name="connsiteX6-169" fmla="*/ 1183625 w 2073835"/>
                <a:gd name="connsiteY6-170" fmla="*/ 8652 h 1018179"/>
                <a:gd name="connsiteX7-171" fmla="*/ 1196051 w 2073835"/>
                <a:gd name="connsiteY7-172" fmla="*/ 6190 h 1018179"/>
                <a:gd name="connsiteX8-173" fmla="*/ 1381889 w 2073835"/>
                <a:gd name="connsiteY8-174" fmla="*/ 121834 h 1018179"/>
                <a:gd name="connsiteX9-175" fmla="*/ 1441247 w 2073835"/>
                <a:gd name="connsiteY9-176" fmla="*/ 253240 h 1018179"/>
                <a:gd name="connsiteX10-177" fmla="*/ 1442778 w 2073835"/>
                <a:gd name="connsiteY10-178" fmla="*/ 260415 h 1018179"/>
                <a:gd name="connsiteX11-179" fmla="*/ 1476284 w 2073835"/>
                <a:gd name="connsiteY11-180" fmla="*/ 277306 h 1018179"/>
                <a:gd name="connsiteX12-181" fmla="*/ 1497407 w 2073835"/>
                <a:gd name="connsiteY12-182" fmla="*/ 262750 h 1018179"/>
                <a:gd name="connsiteX13-183" fmla="*/ 1478496 w 2073835"/>
                <a:gd name="connsiteY13-184" fmla="*/ 105434 h 1018179"/>
                <a:gd name="connsiteX14-185" fmla="*/ 1644628 w 2073835"/>
                <a:gd name="connsiteY14-186" fmla="*/ 262020 h 1018179"/>
                <a:gd name="connsiteX15-187" fmla="*/ 1671460 w 2073835"/>
                <a:gd name="connsiteY15-188" fmla="*/ 403691 h 1018179"/>
                <a:gd name="connsiteX16-189" fmla="*/ 1670350 w 2073835"/>
                <a:gd name="connsiteY16-190" fmla="*/ 445054 h 1018179"/>
                <a:gd name="connsiteX17-191" fmla="*/ 1694126 w 2073835"/>
                <a:gd name="connsiteY17-192" fmla="*/ 470904 h 1018179"/>
                <a:gd name="connsiteX18-193" fmla="*/ 1707195 w 2073835"/>
                <a:gd name="connsiteY18-194" fmla="*/ 443083 h 1018179"/>
                <a:gd name="connsiteX19-195" fmla="*/ 1743850 w 2073835"/>
                <a:gd name="connsiteY19-196" fmla="*/ 303968 h 1018179"/>
                <a:gd name="connsiteX20-197" fmla="*/ 1836628 w 2073835"/>
                <a:gd name="connsiteY20-198" fmla="*/ 512562 h 1018179"/>
                <a:gd name="connsiteX21-199" fmla="*/ 1818797 w 2073835"/>
                <a:gd name="connsiteY21-200" fmla="*/ 616449 h 1018179"/>
                <a:gd name="connsiteX22-201" fmla="*/ 1809330 w 2073835"/>
                <a:gd name="connsiteY22-202" fmla="*/ 643932 h 1018179"/>
                <a:gd name="connsiteX23-203" fmla="*/ 1828639 w 2073835"/>
                <a:gd name="connsiteY23-204" fmla="*/ 692088 h 1018179"/>
                <a:gd name="connsiteX24-205" fmla="*/ 1841046 w 2073835"/>
                <a:gd name="connsiteY24-206" fmla="*/ 678131 h 1018179"/>
                <a:gd name="connsiteX25-207" fmla="*/ 1928839 w 2073835"/>
                <a:gd name="connsiteY25-208" fmla="*/ 546229 h 1018179"/>
                <a:gd name="connsiteX26-209" fmla="*/ 1953464 w 2073835"/>
                <a:gd name="connsiteY26-210" fmla="*/ 773194 h 1018179"/>
                <a:gd name="connsiteX27-211" fmla="*/ 1925321 w 2073835"/>
                <a:gd name="connsiteY27-212" fmla="*/ 833887 h 1018179"/>
                <a:gd name="connsiteX28-213" fmla="*/ 1887788 w 2073835"/>
                <a:gd name="connsiteY28-214" fmla="*/ 889545 h 1018179"/>
                <a:gd name="connsiteX29-215" fmla="*/ 1901384 w 2073835"/>
                <a:gd name="connsiteY29-216" fmla="*/ 958383 h 1018179"/>
                <a:gd name="connsiteX30-217" fmla="*/ 1901664 w 2073835"/>
                <a:gd name="connsiteY30-218" fmla="*/ 963928 h 1018179"/>
                <a:gd name="connsiteX31-219" fmla="*/ 1911505 w 2073835"/>
                <a:gd name="connsiteY31-220" fmla="*/ 960749 h 1018179"/>
                <a:gd name="connsiteX32-221" fmla="*/ 2059875 w 2073835"/>
                <a:gd name="connsiteY32-222" fmla="*/ 818704 h 1018179"/>
                <a:gd name="connsiteX33-223" fmla="*/ 2053441 w 2073835"/>
                <a:gd name="connsiteY33-224" fmla="*/ 1018052 h 1018179"/>
                <a:gd name="connsiteX34-225" fmla="*/ 2053388 w 2073835"/>
                <a:gd name="connsiteY34-226" fmla="*/ 1018179 h 1018179"/>
                <a:gd name="connsiteX35-227" fmla="*/ 1827546 w 2073835"/>
                <a:gd name="connsiteY35-228" fmla="*/ 1018179 h 1018179"/>
                <a:gd name="connsiteX36-229" fmla="*/ 1826757 w 2073835"/>
                <a:gd name="connsiteY36-230" fmla="*/ 1011530 h 1018179"/>
                <a:gd name="connsiteX37-231" fmla="*/ 1286369 w 2073835"/>
                <a:gd name="connsiteY37-232" fmla="*/ 1011530 h 1018179"/>
                <a:gd name="connsiteX38-233" fmla="*/ 1284390 w 2073835"/>
                <a:gd name="connsiteY38-234" fmla="*/ 991895 h 1018179"/>
                <a:gd name="connsiteX39-235" fmla="*/ 993926 w 2073835"/>
                <a:gd name="connsiteY39-236" fmla="*/ 755160 h 1018179"/>
                <a:gd name="connsiteX40-237" fmla="*/ 703463 w 2073835"/>
                <a:gd name="connsiteY40-238" fmla="*/ 991895 h 1018179"/>
                <a:gd name="connsiteX41-239" fmla="*/ 701483 w 2073835"/>
                <a:gd name="connsiteY41-240" fmla="*/ 1011530 h 1018179"/>
                <a:gd name="connsiteX42-241" fmla="*/ 83785 w 2073835"/>
                <a:gd name="connsiteY42-242" fmla="*/ 1011530 h 1018179"/>
                <a:gd name="connsiteX43-243" fmla="*/ 84222 w 2073835"/>
                <a:gd name="connsiteY43-244" fmla="*/ 1002870 h 1018179"/>
                <a:gd name="connsiteX44-245" fmla="*/ 39947 w 2073835"/>
                <a:gd name="connsiteY44-246" fmla="*/ 1005608 h 1018179"/>
                <a:gd name="connsiteX45-247" fmla="*/ 1517 w 2073835"/>
                <a:gd name="connsiteY45-248" fmla="*/ 1014873 h 1018179"/>
                <a:gd name="connsiteX46-249" fmla="*/ 101434 w 2073835"/>
                <a:gd name="connsiteY46-250" fmla="*/ 882551 h 1018179"/>
                <a:gd name="connsiteX47-251" fmla="*/ 101449 w 2073835"/>
                <a:gd name="connsiteY47-252" fmla="*/ 882540 h 1018179"/>
                <a:gd name="connsiteX48-253" fmla="*/ 118438 w 2073835"/>
                <a:gd name="connsiteY48-254" fmla="*/ 796523 h 1018179"/>
                <a:gd name="connsiteX49-255" fmla="*/ 90983 w 2073835"/>
                <a:gd name="connsiteY49-256" fmla="*/ 806526 h 1018179"/>
                <a:gd name="connsiteX50-257" fmla="*/ 3409 w 2073835"/>
                <a:gd name="connsiteY50-258" fmla="*/ 852621 h 1018179"/>
                <a:gd name="connsiteX51-259" fmla="*/ 101028 w 2073835"/>
                <a:gd name="connsiteY51-260" fmla="*/ 646249 h 1018179"/>
                <a:gd name="connsiteX52-261" fmla="*/ 191411 w 2073835"/>
                <a:gd name="connsiteY52-262" fmla="*/ 592012 h 1018179"/>
                <a:gd name="connsiteX53-263" fmla="*/ 215724 w 2073835"/>
                <a:gd name="connsiteY53-264" fmla="*/ 582337 h 1018179"/>
                <a:gd name="connsiteX54-265" fmla="*/ 248732 w 2073835"/>
                <a:gd name="connsiteY54-266" fmla="*/ 530134 h 1018179"/>
                <a:gd name="connsiteX55-267" fmla="*/ 193673 w 2073835"/>
                <a:gd name="connsiteY55-268" fmla="*/ 531208 h 1018179"/>
                <a:gd name="connsiteX56-269" fmla="*/ 95890 w 2073835"/>
                <a:gd name="connsiteY56-270" fmla="*/ 546450 h 1018179"/>
                <a:gd name="connsiteX57-271" fmla="*/ 255095 w 2073835"/>
                <a:gd name="connsiteY57-272" fmla="*/ 382827 h 1018179"/>
                <a:gd name="connsiteX58-273" fmla="*/ 397175 w 2073835"/>
                <a:gd name="connsiteY58-274" fmla="*/ 358249 h 1018179"/>
                <a:gd name="connsiteX59-275" fmla="*/ 404243 w 2073835"/>
                <a:gd name="connsiteY59-276" fmla="*/ 358551 h 1018179"/>
                <a:gd name="connsiteX60-277" fmla="*/ 449181 w 2073835"/>
                <a:gd name="connsiteY60-278" fmla="*/ 324533 h 1018179"/>
                <a:gd name="connsiteX61-279" fmla="*/ 440910 w 2073835"/>
                <a:gd name="connsiteY61-280" fmla="*/ 321817 h 1018179"/>
                <a:gd name="connsiteX62-281" fmla="*/ 284963 w 2073835"/>
                <a:gd name="connsiteY62-282" fmla="*/ 293776 h 1018179"/>
                <a:gd name="connsiteX63-283" fmla="*/ 483374 w 2073835"/>
                <a:gd name="connsiteY63-284" fmla="*/ 180851 h 1018179"/>
                <a:gd name="connsiteX64-285" fmla="*/ 644966 w 2073835"/>
                <a:gd name="connsiteY64-286" fmla="*/ 201719 h 1018179"/>
                <a:gd name="connsiteX65-287" fmla="*/ 654610 w 2073835"/>
                <a:gd name="connsiteY65-288" fmla="*/ 205195 h 1018179"/>
                <a:gd name="connsiteX66-289" fmla="*/ 659458 w 2073835"/>
                <a:gd name="connsiteY66-290" fmla="*/ 202751 h 1018179"/>
                <a:gd name="connsiteX67-291" fmla="*/ 693065 w 2073835"/>
                <a:gd name="connsiteY67-292" fmla="*/ 191267 h 1018179"/>
                <a:gd name="connsiteX68-293" fmla="*/ 667080 w 2073835"/>
                <a:gd name="connsiteY68-294" fmla="*/ 172930 h 1018179"/>
                <a:gd name="connsiteX69-295" fmla="*/ 526180 w 2073835"/>
                <a:gd name="connsiteY69-296" fmla="*/ 100454 h 1018179"/>
                <a:gd name="connsiteX70-297" fmla="*/ 683757 w 2073835"/>
                <a:gd name="connsiteY70-298" fmla="*/ 48863 h 1018179"/>
                <a:gd name="connsiteX71-299" fmla="*/ 748960 w 2073835"/>
                <a:gd name="connsiteY71-300" fmla="*/ 50577 h 1018179"/>
                <a:gd name="connsiteX72-301" fmla="*/ 881341 w 2073835"/>
                <a:gd name="connsiteY72-302" fmla="*/ 107728 h 1018179"/>
                <a:gd name="connsiteX73-303" fmla="*/ 929904 w 2073835"/>
                <a:gd name="connsiteY73-304" fmla="*/ 142511 h 1018179"/>
                <a:gd name="connsiteX74-305" fmla="*/ 971678 w 2073835"/>
                <a:gd name="connsiteY74-306" fmla="*/ 140534 h 1018179"/>
                <a:gd name="connsiteX75-307" fmla="*/ 960141 w 2073835"/>
                <a:gd name="connsiteY75-308" fmla="*/ 125282 h 1018179"/>
                <a:gd name="connsiteX76-309" fmla="*/ 847922 w 2073835"/>
                <a:gd name="connsiteY76-310" fmla="*/ 13423 h 1018179"/>
                <a:gd name="connsiteX77-311" fmla="*/ 941222 w 2073835"/>
                <a:gd name="connsiteY77-312" fmla="*/ 1295 h 1018179"/>
                <a:gd name="connsiteX0-313" fmla="*/ 941222 w 2073835"/>
                <a:gd name="connsiteY0-314" fmla="*/ 1295 h 1018179"/>
                <a:gd name="connsiteX1-315" fmla="*/ 1075324 w 2073835"/>
                <a:gd name="connsiteY1-316" fmla="*/ 33590 h 1018179"/>
                <a:gd name="connsiteX2-317" fmla="*/ 1184084 w 2073835"/>
                <a:gd name="connsiteY2-318" fmla="*/ 128259 h 1018179"/>
                <a:gd name="connsiteX3-319" fmla="*/ 1212920 w 2073835"/>
                <a:gd name="connsiteY3-320" fmla="*/ 166945 h 1018179"/>
                <a:gd name="connsiteX4-321" fmla="*/ 1242709 w 2073835"/>
                <a:gd name="connsiteY4-322" fmla="*/ 174112 h 1018179"/>
                <a:gd name="connsiteX5-323" fmla="*/ 1238958 w 2073835"/>
                <a:gd name="connsiteY5-324" fmla="*/ 157124 h 1018179"/>
                <a:gd name="connsiteX6-325" fmla="*/ 1183625 w 2073835"/>
                <a:gd name="connsiteY6-326" fmla="*/ 8652 h 1018179"/>
                <a:gd name="connsiteX7-327" fmla="*/ 1196051 w 2073835"/>
                <a:gd name="connsiteY7-328" fmla="*/ 6190 h 1018179"/>
                <a:gd name="connsiteX8-329" fmla="*/ 1381889 w 2073835"/>
                <a:gd name="connsiteY8-330" fmla="*/ 121834 h 1018179"/>
                <a:gd name="connsiteX9-331" fmla="*/ 1441247 w 2073835"/>
                <a:gd name="connsiteY9-332" fmla="*/ 253240 h 1018179"/>
                <a:gd name="connsiteX10-333" fmla="*/ 1442778 w 2073835"/>
                <a:gd name="connsiteY10-334" fmla="*/ 260415 h 1018179"/>
                <a:gd name="connsiteX11-335" fmla="*/ 1476284 w 2073835"/>
                <a:gd name="connsiteY11-336" fmla="*/ 277306 h 1018179"/>
                <a:gd name="connsiteX12-337" fmla="*/ 1497407 w 2073835"/>
                <a:gd name="connsiteY12-338" fmla="*/ 262750 h 1018179"/>
                <a:gd name="connsiteX13-339" fmla="*/ 1478496 w 2073835"/>
                <a:gd name="connsiteY13-340" fmla="*/ 105434 h 1018179"/>
                <a:gd name="connsiteX14-341" fmla="*/ 1644628 w 2073835"/>
                <a:gd name="connsiteY14-342" fmla="*/ 262020 h 1018179"/>
                <a:gd name="connsiteX15-343" fmla="*/ 1671460 w 2073835"/>
                <a:gd name="connsiteY15-344" fmla="*/ 403691 h 1018179"/>
                <a:gd name="connsiteX16-345" fmla="*/ 1670350 w 2073835"/>
                <a:gd name="connsiteY16-346" fmla="*/ 445054 h 1018179"/>
                <a:gd name="connsiteX17-347" fmla="*/ 1694126 w 2073835"/>
                <a:gd name="connsiteY17-348" fmla="*/ 470904 h 1018179"/>
                <a:gd name="connsiteX18-349" fmla="*/ 1707195 w 2073835"/>
                <a:gd name="connsiteY18-350" fmla="*/ 443083 h 1018179"/>
                <a:gd name="connsiteX19-351" fmla="*/ 1743850 w 2073835"/>
                <a:gd name="connsiteY19-352" fmla="*/ 303968 h 1018179"/>
                <a:gd name="connsiteX20-353" fmla="*/ 1836628 w 2073835"/>
                <a:gd name="connsiteY20-354" fmla="*/ 512562 h 1018179"/>
                <a:gd name="connsiteX21-355" fmla="*/ 1818797 w 2073835"/>
                <a:gd name="connsiteY21-356" fmla="*/ 616449 h 1018179"/>
                <a:gd name="connsiteX22-357" fmla="*/ 1809330 w 2073835"/>
                <a:gd name="connsiteY22-358" fmla="*/ 643932 h 1018179"/>
                <a:gd name="connsiteX23-359" fmla="*/ 1835289 w 2073835"/>
                <a:gd name="connsiteY23-360" fmla="*/ 688763 h 1018179"/>
                <a:gd name="connsiteX24-361" fmla="*/ 1841046 w 2073835"/>
                <a:gd name="connsiteY24-362" fmla="*/ 678131 h 1018179"/>
                <a:gd name="connsiteX25-363" fmla="*/ 1928839 w 2073835"/>
                <a:gd name="connsiteY25-364" fmla="*/ 546229 h 1018179"/>
                <a:gd name="connsiteX26-365" fmla="*/ 1953464 w 2073835"/>
                <a:gd name="connsiteY26-366" fmla="*/ 773194 h 1018179"/>
                <a:gd name="connsiteX27-367" fmla="*/ 1925321 w 2073835"/>
                <a:gd name="connsiteY27-368" fmla="*/ 833887 h 1018179"/>
                <a:gd name="connsiteX28-369" fmla="*/ 1887788 w 2073835"/>
                <a:gd name="connsiteY28-370" fmla="*/ 889545 h 1018179"/>
                <a:gd name="connsiteX29-371" fmla="*/ 1901384 w 2073835"/>
                <a:gd name="connsiteY29-372" fmla="*/ 958383 h 1018179"/>
                <a:gd name="connsiteX30-373" fmla="*/ 1901664 w 2073835"/>
                <a:gd name="connsiteY30-374" fmla="*/ 963928 h 1018179"/>
                <a:gd name="connsiteX31-375" fmla="*/ 1911505 w 2073835"/>
                <a:gd name="connsiteY31-376" fmla="*/ 960749 h 1018179"/>
                <a:gd name="connsiteX32-377" fmla="*/ 2059875 w 2073835"/>
                <a:gd name="connsiteY32-378" fmla="*/ 818704 h 1018179"/>
                <a:gd name="connsiteX33-379" fmla="*/ 2053441 w 2073835"/>
                <a:gd name="connsiteY33-380" fmla="*/ 1018052 h 1018179"/>
                <a:gd name="connsiteX34-381" fmla="*/ 2053388 w 2073835"/>
                <a:gd name="connsiteY34-382" fmla="*/ 1018179 h 1018179"/>
                <a:gd name="connsiteX35-383" fmla="*/ 1827546 w 2073835"/>
                <a:gd name="connsiteY35-384" fmla="*/ 1018179 h 1018179"/>
                <a:gd name="connsiteX36-385" fmla="*/ 1826757 w 2073835"/>
                <a:gd name="connsiteY36-386" fmla="*/ 1011530 h 1018179"/>
                <a:gd name="connsiteX37-387" fmla="*/ 1286369 w 2073835"/>
                <a:gd name="connsiteY37-388" fmla="*/ 1011530 h 1018179"/>
                <a:gd name="connsiteX38-389" fmla="*/ 1284390 w 2073835"/>
                <a:gd name="connsiteY38-390" fmla="*/ 991895 h 1018179"/>
                <a:gd name="connsiteX39-391" fmla="*/ 993926 w 2073835"/>
                <a:gd name="connsiteY39-392" fmla="*/ 755160 h 1018179"/>
                <a:gd name="connsiteX40-393" fmla="*/ 703463 w 2073835"/>
                <a:gd name="connsiteY40-394" fmla="*/ 991895 h 1018179"/>
                <a:gd name="connsiteX41-395" fmla="*/ 701483 w 2073835"/>
                <a:gd name="connsiteY41-396" fmla="*/ 1011530 h 1018179"/>
                <a:gd name="connsiteX42-397" fmla="*/ 83785 w 2073835"/>
                <a:gd name="connsiteY42-398" fmla="*/ 1011530 h 1018179"/>
                <a:gd name="connsiteX43-399" fmla="*/ 84222 w 2073835"/>
                <a:gd name="connsiteY43-400" fmla="*/ 1002870 h 1018179"/>
                <a:gd name="connsiteX44-401" fmla="*/ 39947 w 2073835"/>
                <a:gd name="connsiteY44-402" fmla="*/ 1005608 h 1018179"/>
                <a:gd name="connsiteX45-403" fmla="*/ 1517 w 2073835"/>
                <a:gd name="connsiteY45-404" fmla="*/ 1014873 h 1018179"/>
                <a:gd name="connsiteX46-405" fmla="*/ 101434 w 2073835"/>
                <a:gd name="connsiteY46-406" fmla="*/ 882551 h 1018179"/>
                <a:gd name="connsiteX47-407" fmla="*/ 101449 w 2073835"/>
                <a:gd name="connsiteY47-408" fmla="*/ 882540 h 1018179"/>
                <a:gd name="connsiteX48-409" fmla="*/ 118438 w 2073835"/>
                <a:gd name="connsiteY48-410" fmla="*/ 796523 h 1018179"/>
                <a:gd name="connsiteX49-411" fmla="*/ 90983 w 2073835"/>
                <a:gd name="connsiteY49-412" fmla="*/ 806526 h 1018179"/>
                <a:gd name="connsiteX50-413" fmla="*/ 3409 w 2073835"/>
                <a:gd name="connsiteY50-414" fmla="*/ 852621 h 1018179"/>
                <a:gd name="connsiteX51-415" fmla="*/ 101028 w 2073835"/>
                <a:gd name="connsiteY51-416" fmla="*/ 646249 h 1018179"/>
                <a:gd name="connsiteX52-417" fmla="*/ 191411 w 2073835"/>
                <a:gd name="connsiteY52-418" fmla="*/ 592012 h 1018179"/>
                <a:gd name="connsiteX53-419" fmla="*/ 215724 w 2073835"/>
                <a:gd name="connsiteY53-420" fmla="*/ 582337 h 1018179"/>
                <a:gd name="connsiteX54-421" fmla="*/ 248732 w 2073835"/>
                <a:gd name="connsiteY54-422" fmla="*/ 530134 h 1018179"/>
                <a:gd name="connsiteX55-423" fmla="*/ 193673 w 2073835"/>
                <a:gd name="connsiteY55-424" fmla="*/ 531208 h 1018179"/>
                <a:gd name="connsiteX56-425" fmla="*/ 95890 w 2073835"/>
                <a:gd name="connsiteY56-426" fmla="*/ 546450 h 1018179"/>
                <a:gd name="connsiteX57-427" fmla="*/ 255095 w 2073835"/>
                <a:gd name="connsiteY57-428" fmla="*/ 382827 h 1018179"/>
                <a:gd name="connsiteX58-429" fmla="*/ 397175 w 2073835"/>
                <a:gd name="connsiteY58-430" fmla="*/ 358249 h 1018179"/>
                <a:gd name="connsiteX59-431" fmla="*/ 404243 w 2073835"/>
                <a:gd name="connsiteY59-432" fmla="*/ 358551 h 1018179"/>
                <a:gd name="connsiteX60-433" fmla="*/ 449181 w 2073835"/>
                <a:gd name="connsiteY60-434" fmla="*/ 324533 h 1018179"/>
                <a:gd name="connsiteX61-435" fmla="*/ 440910 w 2073835"/>
                <a:gd name="connsiteY61-436" fmla="*/ 321817 h 1018179"/>
                <a:gd name="connsiteX62-437" fmla="*/ 284963 w 2073835"/>
                <a:gd name="connsiteY62-438" fmla="*/ 293776 h 1018179"/>
                <a:gd name="connsiteX63-439" fmla="*/ 483374 w 2073835"/>
                <a:gd name="connsiteY63-440" fmla="*/ 180851 h 1018179"/>
                <a:gd name="connsiteX64-441" fmla="*/ 644966 w 2073835"/>
                <a:gd name="connsiteY64-442" fmla="*/ 201719 h 1018179"/>
                <a:gd name="connsiteX65-443" fmla="*/ 654610 w 2073835"/>
                <a:gd name="connsiteY65-444" fmla="*/ 205195 h 1018179"/>
                <a:gd name="connsiteX66-445" fmla="*/ 659458 w 2073835"/>
                <a:gd name="connsiteY66-446" fmla="*/ 202751 h 1018179"/>
                <a:gd name="connsiteX67-447" fmla="*/ 693065 w 2073835"/>
                <a:gd name="connsiteY67-448" fmla="*/ 191267 h 1018179"/>
                <a:gd name="connsiteX68-449" fmla="*/ 667080 w 2073835"/>
                <a:gd name="connsiteY68-450" fmla="*/ 172930 h 1018179"/>
                <a:gd name="connsiteX69-451" fmla="*/ 526180 w 2073835"/>
                <a:gd name="connsiteY69-452" fmla="*/ 100454 h 1018179"/>
                <a:gd name="connsiteX70-453" fmla="*/ 683757 w 2073835"/>
                <a:gd name="connsiteY70-454" fmla="*/ 48863 h 1018179"/>
                <a:gd name="connsiteX71-455" fmla="*/ 748960 w 2073835"/>
                <a:gd name="connsiteY71-456" fmla="*/ 50577 h 1018179"/>
                <a:gd name="connsiteX72-457" fmla="*/ 881341 w 2073835"/>
                <a:gd name="connsiteY72-458" fmla="*/ 107728 h 1018179"/>
                <a:gd name="connsiteX73-459" fmla="*/ 929904 w 2073835"/>
                <a:gd name="connsiteY73-460" fmla="*/ 142511 h 1018179"/>
                <a:gd name="connsiteX74-461" fmla="*/ 971678 w 2073835"/>
                <a:gd name="connsiteY74-462" fmla="*/ 140534 h 1018179"/>
                <a:gd name="connsiteX75-463" fmla="*/ 960141 w 2073835"/>
                <a:gd name="connsiteY75-464" fmla="*/ 125282 h 1018179"/>
                <a:gd name="connsiteX76-465" fmla="*/ 847922 w 2073835"/>
                <a:gd name="connsiteY76-466" fmla="*/ 13423 h 1018179"/>
                <a:gd name="connsiteX77-467" fmla="*/ 941222 w 2073835"/>
                <a:gd name="connsiteY77-468" fmla="*/ 1295 h 1018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45" y="connsiteY72-146"/>
                </a:cxn>
                <a:cxn ang="0">
                  <a:pos x="connsiteX73-147" y="connsiteY73-148"/>
                </a:cxn>
                <a:cxn ang="0">
                  <a:pos x="connsiteX74-149" y="connsiteY74-150"/>
                </a:cxn>
                <a:cxn ang="0">
                  <a:pos x="connsiteX75-151" y="connsiteY75-152"/>
                </a:cxn>
                <a:cxn ang="0">
                  <a:pos x="connsiteX76-153" y="connsiteY76-154"/>
                </a:cxn>
                <a:cxn ang="0">
                  <a:pos x="connsiteX77-155" y="connsiteY77-156"/>
                </a:cxn>
              </a:cxnLst>
              <a:rect l="l" t="t" r="r" b="b"/>
              <a:pathLst>
                <a:path w="2073835" h="1018179">
                  <a:moveTo>
                    <a:pt x="941222" y="1295"/>
                  </a:moveTo>
                  <a:cubicBezTo>
                    <a:pt x="988502" y="4884"/>
                    <a:pt x="1042582" y="15877"/>
                    <a:pt x="1075324" y="33590"/>
                  </a:cubicBezTo>
                  <a:cubicBezTo>
                    <a:pt x="1108067" y="51303"/>
                    <a:pt x="1150410" y="89527"/>
                    <a:pt x="1184084" y="128259"/>
                  </a:cubicBezTo>
                  <a:lnTo>
                    <a:pt x="1212920" y="166945"/>
                  </a:lnTo>
                  <a:lnTo>
                    <a:pt x="1242709" y="174112"/>
                  </a:lnTo>
                  <a:lnTo>
                    <a:pt x="1238958" y="157124"/>
                  </a:lnTo>
                  <a:cubicBezTo>
                    <a:pt x="1225363" y="102775"/>
                    <a:pt x="1202918" y="31293"/>
                    <a:pt x="1183625" y="8652"/>
                  </a:cubicBezTo>
                  <a:cubicBezTo>
                    <a:pt x="1186124" y="6526"/>
                    <a:pt x="1190398" y="5769"/>
                    <a:pt x="1196051" y="6190"/>
                  </a:cubicBezTo>
                  <a:cubicBezTo>
                    <a:pt x="1235619" y="9136"/>
                    <a:pt x="1342742" y="69763"/>
                    <a:pt x="1381889" y="121834"/>
                  </a:cubicBezTo>
                  <a:cubicBezTo>
                    <a:pt x="1404259" y="151591"/>
                    <a:pt x="1426798" y="203993"/>
                    <a:pt x="1441247" y="253240"/>
                  </a:cubicBezTo>
                  <a:lnTo>
                    <a:pt x="1442778" y="260415"/>
                  </a:lnTo>
                  <a:lnTo>
                    <a:pt x="1476284" y="277306"/>
                  </a:lnTo>
                  <a:lnTo>
                    <a:pt x="1497407" y="262750"/>
                  </a:lnTo>
                  <a:cubicBezTo>
                    <a:pt x="1496959" y="206727"/>
                    <a:pt x="1491931" y="131974"/>
                    <a:pt x="1478496" y="105434"/>
                  </a:cubicBezTo>
                  <a:cubicBezTo>
                    <a:pt x="1501933" y="93596"/>
                    <a:pt x="1615120" y="193665"/>
                    <a:pt x="1644628" y="262020"/>
                  </a:cubicBezTo>
                  <a:cubicBezTo>
                    <a:pt x="1659383" y="296197"/>
                    <a:pt x="1668983" y="352427"/>
                    <a:pt x="1671460" y="403691"/>
                  </a:cubicBezTo>
                  <a:lnTo>
                    <a:pt x="1670350" y="445054"/>
                  </a:lnTo>
                  <a:lnTo>
                    <a:pt x="1694126" y="470904"/>
                  </a:lnTo>
                  <a:lnTo>
                    <a:pt x="1707195" y="443083"/>
                  </a:lnTo>
                  <a:cubicBezTo>
                    <a:pt x="1728416" y="391232"/>
                    <a:pt x="1745995" y="333637"/>
                    <a:pt x="1743850" y="303968"/>
                  </a:cubicBezTo>
                  <a:cubicBezTo>
                    <a:pt x="1770041" y="302098"/>
                    <a:pt x="1835805" y="438115"/>
                    <a:pt x="1836628" y="512562"/>
                  </a:cubicBezTo>
                  <a:cubicBezTo>
                    <a:pt x="1836937" y="540480"/>
                    <a:pt x="1829781" y="578721"/>
                    <a:pt x="1818797" y="616449"/>
                  </a:cubicBezTo>
                  <a:lnTo>
                    <a:pt x="1809330" y="643932"/>
                  </a:lnTo>
                  <a:lnTo>
                    <a:pt x="1835289" y="688763"/>
                  </a:lnTo>
                  <a:lnTo>
                    <a:pt x="1841046" y="678131"/>
                  </a:lnTo>
                  <a:cubicBezTo>
                    <a:pt x="1877090" y="635241"/>
                    <a:pt x="1921818" y="575135"/>
                    <a:pt x="1928839" y="546229"/>
                  </a:cubicBezTo>
                  <a:cubicBezTo>
                    <a:pt x="1954349" y="552449"/>
                    <a:pt x="1975421" y="702052"/>
                    <a:pt x="1953464" y="773194"/>
                  </a:cubicBezTo>
                  <a:cubicBezTo>
                    <a:pt x="1947975" y="790979"/>
                    <a:pt x="1937925" y="812119"/>
                    <a:pt x="1925321" y="833887"/>
                  </a:cubicBezTo>
                  <a:lnTo>
                    <a:pt x="1887788" y="889545"/>
                  </a:lnTo>
                  <a:lnTo>
                    <a:pt x="1901384" y="958383"/>
                  </a:lnTo>
                  <a:cubicBezTo>
                    <a:pt x="1901477" y="960231"/>
                    <a:pt x="1901571" y="962080"/>
                    <a:pt x="1901664" y="963928"/>
                  </a:cubicBezTo>
                  <a:lnTo>
                    <a:pt x="1911505" y="960749"/>
                  </a:lnTo>
                  <a:cubicBezTo>
                    <a:pt x="1950867" y="932901"/>
                    <a:pt x="2043479" y="854818"/>
                    <a:pt x="2059875" y="818704"/>
                  </a:cubicBezTo>
                  <a:cubicBezTo>
                    <a:pt x="2080786" y="828219"/>
                    <a:pt x="2077854" y="944947"/>
                    <a:pt x="2053441" y="1018052"/>
                  </a:cubicBezTo>
                  <a:cubicBezTo>
                    <a:pt x="2053423" y="1018094"/>
                    <a:pt x="2053406" y="1018137"/>
                    <a:pt x="2053388" y="1018179"/>
                  </a:cubicBezTo>
                  <a:lnTo>
                    <a:pt x="1827546" y="1018179"/>
                  </a:lnTo>
                  <a:lnTo>
                    <a:pt x="1826757" y="1011530"/>
                  </a:lnTo>
                  <a:lnTo>
                    <a:pt x="1286369" y="1011530"/>
                  </a:lnTo>
                  <a:lnTo>
                    <a:pt x="1284390" y="991895"/>
                  </a:lnTo>
                  <a:cubicBezTo>
                    <a:pt x="1256743" y="856791"/>
                    <a:pt x="1137203" y="755160"/>
                    <a:pt x="993926" y="755160"/>
                  </a:cubicBezTo>
                  <a:cubicBezTo>
                    <a:pt x="850649" y="755160"/>
                    <a:pt x="731109" y="856791"/>
                    <a:pt x="703463" y="991895"/>
                  </a:cubicBezTo>
                  <a:lnTo>
                    <a:pt x="701483" y="1011530"/>
                  </a:lnTo>
                  <a:lnTo>
                    <a:pt x="83785" y="1011530"/>
                  </a:lnTo>
                  <a:cubicBezTo>
                    <a:pt x="83931" y="1008643"/>
                    <a:pt x="84076" y="1005757"/>
                    <a:pt x="84222" y="1002870"/>
                  </a:cubicBezTo>
                  <a:lnTo>
                    <a:pt x="39947" y="1005608"/>
                  </a:lnTo>
                  <a:cubicBezTo>
                    <a:pt x="23769" y="1007454"/>
                    <a:pt x="10305" y="1010281"/>
                    <a:pt x="1517" y="1014873"/>
                  </a:cubicBezTo>
                  <a:cubicBezTo>
                    <a:pt x="-7588" y="997412"/>
                    <a:pt x="45598" y="928657"/>
                    <a:pt x="101434" y="882551"/>
                  </a:cubicBezTo>
                  <a:cubicBezTo>
                    <a:pt x="101439" y="882547"/>
                    <a:pt x="101444" y="882544"/>
                    <a:pt x="101449" y="882540"/>
                  </a:cubicBezTo>
                  <a:lnTo>
                    <a:pt x="118438" y="796523"/>
                  </a:lnTo>
                  <a:lnTo>
                    <a:pt x="90983" y="806526"/>
                  </a:lnTo>
                  <a:cubicBezTo>
                    <a:pt x="53068" y="821590"/>
                    <a:pt x="17471" y="838638"/>
                    <a:pt x="3409" y="852621"/>
                  </a:cubicBezTo>
                  <a:cubicBezTo>
                    <a:pt x="-15089" y="833988"/>
                    <a:pt x="45130" y="695427"/>
                    <a:pt x="101028" y="646249"/>
                  </a:cubicBezTo>
                  <a:cubicBezTo>
                    <a:pt x="121991" y="627807"/>
                    <a:pt x="155646" y="608291"/>
                    <a:pt x="191411" y="592012"/>
                  </a:cubicBezTo>
                  <a:lnTo>
                    <a:pt x="215724" y="582337"/>
                  </a:lnTo>
                  <a:lnTo>
                    <a:pt x="248732" y="530134"/>
                  </a:lnTo>
                  <a:lnTo>
                    <a:pt x="193673" y="531208"/>
                  </a:lnTo>
                  <a:cubicBezTo>
                    <a:pt x="152922" y="533178"/>
                    <a:pt x="113723" y="537776"/>
                    <a:pt x="95890" y="546450"/>
                  </a:cubicBezTo>
                  <a:cubicBezTo>
                    <a:pt x="84425" y="522829"/>
                    <a:pt x="186280" y="411246"/>
                    <a:pt x="255095" y="382827"/>
                  </a:cubicBezTo>
                  <a:cubicBezTo>
                    <a:pt x="289503" y="368617"/>
                    <a:pt x="345879" y="359912"/>
                    <a:pt x="397175" y="358249"/>
                  </a:cubicBezTo>
                  <a:lnTo>
                    <a:pt x="404243" y="358551"/>
                  </a:lnTo>
                  <a:lnTo>
                    <a:pt x="449181" y="324533"/>
                  </a:lnTo>
                  <a:lnTo>
                    <a:pt x="440910" y="321817"/>
                  </a:lnTo>
                  <a:cubicBezTo>
                    <a:pt x="387218" y="305821"/>
                    <a:pt x="314275" y="288712"/>
                    <a:pt x="284963" y="293776"/>
                  </a:cubicBezTo>
                  <a:cubicBezTo>
                    <a:pt x="280515" y="267898"/>
                    <a:pt x="409371" y="189023"/>
                    <a:pt x="483374" y="180851"/>
                  </a:cubicBezTo>
                  <a:cubicBezTo>
                    <a:pt x="525001" y="176254"/>
                    <a:pt x="591399" y="186076"/>
                    <a:pt x="644966" y="201719"/>
                  </a:cubicBezTo>
                  <a:lnTo>
                    <a:pt x="654610" y="205195"/>
                  </a:lnTo>
                  <a:lnTo>
                    <a:pt x="659458" y="202751"/>
                  </a:lnTo>
                  <a:lnTo>
                    <a:pt x="693065" y="191267"/>
                  </a:lnTo>
                  <a:lnTo>
                    <a:pt x="667080" y="172930"/>
                  </a:lnTo>
                  <a:cubicBezTo>
                    <a:pt x="620425" y="141914"/>
                    <a:pt x="555690" y="104196"/>
                    <a:pt x="526180" y="100454"/>
                  </a:cubicBezTo>
                  <a:cubicBezTo>
                    <a:pt x="528673" y="80919"/>
                    <a:pt x="611592" y="54837"/>
                    <a:pt x="683757" y="48863"/>
                  </a:cubicBezTo>
                  <a:cubicBezTo>
                    <a:pt x="707812" y="46871"/>
                    <a:pt x="730673" y="47114"/>
                    <a:pt x="748960" y="50577"/>
                  </a:cubicBezTo>
                  <a:cubicBezTo>
                    <a:pt x="785536" y="57505"/>
                    <a:pt x="837491" y="81058"/>
                    <a:pt x="881341" y="107728"/>
                  </a:cubicBezTo>
                  <a:lnTo>
                    <a:pt x="929904" y="142511"/>
                  </a:lnTo>
                  <a:lnTo>
                    <a:pt x="971678" y="140534"/>
                  </a:lnTo>
                  <a:lnTo>
                    <a:pt x="960141" y="125282"/>
                  </a:lnTo>
                  <a:cubicBezTo>
                    <a:pt x="925115" y="81557"/>
                    <a:pt x="874900" y="25954"/>
                    <a:pt x="847922" y="13423"/>
                  </a:cubicBezTo>
                  <a:cubicBezTo>
                    <a:pt x="853462" y="1521"/>
                    <a:pt x="893941" y="-2294"/>
                    <a:pt x="941222" y="1295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</a:t>
              </a:r>
              <a:r>
                <a:rPr lang="en-US" altLang="zh-CN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能力目标</a:t>
              </a:r>
              <a:endParaRPr lang="en-US" altLang="zh-CN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755361" y="1998813"/>
              <a:ext cx="2817600" cy="1562359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24"/>
            <p:cNvGrpSpPr/>
            <p:nvPr/>
          </p:nvGrpSpPr>
          <p:grpSpPr>
            <a:xfrm>
              <a:off x="6072886" y="3430816"/>
              <a:ext cx="182960" cy="1278056"/>
              <a:chOff x="6038577" y="2302601"/>
              <a:chExt cx="130628" cy="975087"/>
            </a:xfrm>
          </p:grpSpPr>
          <p:cxnSp>
            <p:nvCxnSpPr>
              <p:cNvPr id="34" name="直接连接符 33"/>
              <p:cNvCxnSpPr>
                <a:endCxn id="35" idx="0"/>
              </p:cNvCxnSpPr>
              <p:nvPr/>
            </p:nvCxnSpPr>
            <p:spPr>
              <a:xfrm flipH="1">
                <a:off x="6103891" y="2302601"/>
                <a:ext cx="5988" cy="844459"/>
              </a:xfrm>
              <a:prstGeom prst="line">
                <a:avLst/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200000" scaled="0"/>
                <a:tileRect/>
              </a:gradFill>
              <a:ln w="3175">
                <a:solidFill>
                  <a:srgbClr val="BFBFB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5" name="椭圆 34"/>
              <p:cNvSpPr/>
              <p:nvPr/>
            </p:nvSpPr>
            <p:spPr>
              <a:xfrm>
                <a:off x="6038577" y="3147060"/>
                <a:ext cx="130628" cy="130628"/>
              </a:xfrm>
              <a:prstGeom prst="ellipse">
                <a:avLst/>
              </a:pr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6" name="文本框 14"/>
            <p:cNvSpPr txBox="1"/>
            <p:nvPr/>
          </p:nvSpPr>
          <p:spPr>
            <a:xfrm>
              <a:off x="4804411" y="2128200"/>
              <a:ext cx="2726953" cy="13282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运用紧急救护的知识，初步解决老年人发生意外后的初步处理与救治</a:t>
              </a: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培养学生在紧急情况下能沉着冷静谨慎处理问题的能力</a:t>
              </a: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培养学生能针对不同情况结合实际采取措施的实践能力</a:t>
              </a: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37" name="组合 4"/>
          <p:cNvGrpSpPr/>
          <p:nvPr/>
        </p:nvGrpSpPr>
        <p:grpSpPr>
          <a:xfrm>
            <a:off x="6384925" y="701675"/>
            <a:ext cx="2178691" cy="3874135"/>
            <a:chOff x="8532245" y="2007077"/>
            <a:chExt cx="2904655" cy="3668010"/>
          </a:xfrm>
        </p:grpSpPr>
        <p:sp>
          <p:nvSpPr>
            <p:cNvPr id="38" name="任意多边形 37"/>
            <p:cNvSpPr/>
            <p:nvPr/>
          </p:nvSpPr>
          <p:spPr>
            <a:xfrm>
              <a:off x="8532245" y="4340550"/>
              <a:ext cx="2904655" cy="1334537"/>
            </a:xfrm>
            <a:custGeom>
              <a:avLst/>
              <a:gdLst>
                <a:gd name="connsiteX0" fmla="*/ 941222 w 2073835"/>
                <a:gd name="connsiteY0" fmla="*/ 1295 h 1018179"/>
                <a:gd name="connsiteX1" fmla="*/ 1075324 w 2073835"/>
                <a:gd name="connsiteY1" fmla="*/ 33590 h 1018179"/>
                <a:gd name="connsiteX2" fmla="*/ 1184084 w 2073835"/>
                <a:gd name="connsiteY2" fmla="*/ 128259 h 1018179"/>
                <a:gd name="connsiteX3" fmla="*/ 1212920 w 2073835"/>
                <a:gd name="connsiteY3" fmla="*/ 166945 h 1018179"/>
                <a:gd name="connsiteX4" fmla="*/ 1242709 w 2073835"/>
                <a:gd name="connsiteY4" fmla="*/ 174112 h 1018179"/>
                <a:gd name="connsiteX5" fmla="*/ 1238958 w 2073835"/>
                <a:gd name="connsiteY5" fmla="*/ 157124 h 1018179"/>
                <a:gd name="connsiteX6" fmla="*/ 1183625 w 2073835"/>
                <a:gd name="connsiteY6" fmla="*/ 8652 h 1018179"/>
                <a:gd name="connsiteX7" fmla="*/ 1196051 w 2073835"/>
                <a:gd name="connsiteY7" fmla="*/ 6190 h 1018179"/>
                <a:gd name="connsiteX8" fmla="*/ 1381889 w 2073835"/>
                <a:gd name="connsiteY8" fmla="*/ 121834 h 1018179"/>
                <a:gd name="connsiteX9" fmla="*/ 1441247 w 2073835"/>
                <a:gd name="connsiteY9" fmla="*/ 253240 h 1018179"/>
                <a:gd name="connsiteX10" fmla="*/ 1442778 w 2073835"/>
                <a:gd name="connsiteY10" fmla="*/ 260415 h 1018179"/>
                <a:gd name="connsiteX11" fmla="*/ 1476284 w 2073835"/>
                <a:gd name="connsiteY11" fmla="*/ 277306 h 1018179"/>
                <a:gd name="connsiteX12" fmla="*/ 1496812 w 2073835"/>
                <a:gd name="connsiteY12" fmla="*/ 292846 h 1018179"/>
                <a:gd name="connsiteX13" fmla="*/ 1497407 w 2073835"/>
                <a:gd name="connsiteY13" fmla="*/ 262750 h 1018179"/>
                <a:gd name="connsiteX14" fmla="*/ 1478496 w 2073835"/>
                <a:gd name="connsiteY14" fmla="*/ 105434 h 1018179"/>
                <a:gd name="connsiteX15" fmla="*/ 1644628 w 2073835"/>
                <a:gd name="connsiteY15" fmla="*/ 262020 h 1018179"/>
                <a:gd name="connsiteX16" fmla="*/ 1671460 w 2073835"/>
                <a:gd name="connsiteY16" fmla="*/ 403691 h 1018179"/>
                <a:gd name="connsiteX17" fmla="*/ 1670350 w 2073835"/>
                <a:gd name="connsiteY17" fmla="*/ 445054 h 1018179"/>
                <a:gd name="connsiteX18" fmla="*/ 1694126 w 2073835"/>
                <a:gd name="connsiteY18" fmla="*/ 470904 h 1018179"/>
                <a:gd name="connsiteX19" fmla="*/ 1700545 w 2073835"/>
                <a:gd name="connsiteY19" fmla="*/ 456384 h 1018179"/>
                <a:gd name="connsiteX20" fmla="*/ 1743850 w 2073835"/>
                <a:gd name="connsiteY20" fmla="*/ 303968 h 1018179"/>
                <a:gd name="connsiteX21" fmla="*/ 1836628 w 2073835"/>
                <a:gd name="connsiteY21" fmla="*/ 512562 h 1018179"/>
                <a:gd name="connsiteX22" fmla="*/ 1818797 w 2073835"/>
                <a:gd name="connsiteY22" fmla="*/ 616449 h 1018179"/>
                <a:gd name="connsiteX23" fmla="*/ 1809330 w 2073835"/>
                <a:gd name="connsiteY23" fmla="*/ 643932 h 1018179"/>
                <a:gd name="connsiteX24" fmla="*/ 1828639 w 2073835"/>
                <a:gd name="connsiteY24" fmla="*/ 692088 h 1018179"/>
                <a:gd name="connsiteX25" fmla="*/ 1841046 w 2073835"/>
                <a:gd name="connsiteY25" fmla="*/ 678131 h 1018179"/>
                <a:gd name="connsiteX26" fmla="*/ 1928839 w 2073835"/>
                <a:gd name="connsiteY26" fmla="*/ 546229 h 1018179"/>
                <a:gd name="connsiteX27" fmla="*/ 1953464 w 2073835"/>
                <a:gd name="connsiteY27" fmla="*/ 773194 h 1018179"/>
                <a:gd name="connsiteX28" fmla="*/ 1925321 w 2073835"/>
                <a:gd name="connsiteY28" fmla="*/ 833887 h 1018179"/>
                <a:gd name="connsiteX29" fmla="*/ 1887788 w 2073835"/>
                <a:gd name="connsiteY29" fmla="*/ 889545 h 1018179"/>
                <a:gd name="connsiteX30" fmla="*/ 1901384 w 2073835"/>
                <a:gd name="connsiteY30" fmla="*/ 958383 h 1018179"/>
                <a:gd name="connsiteX31" fmla="*/ 1901664 w 2073835"/>
                <a:gd name="connsiteY31" fmla="*/ 963928 h 1018179"/>
                <a:gd name="connsiteX32" fmla="*/ 1911505 w 2073835"/>
                <a:gd name="connsiteY32" fmla="*/ 960749 h 1018179"/>
                <a:gd name="connsiteX33" fmla="*/ 2059875 w 2073835"/>
                <a:gd name="connsiteY33" fmla="*/ 818704 h 1018179"/>
                <a:gd name="connsiteX34" fmla="*/ 2053441 w 2073835"/>
                <a:gd name="connsiteY34" fmla="*/ 1018052 h 1018179"/>
                <a:gd name="connsiteX35" fmla="*/ 2053388 w 2073835"/>
                <a:gd name="connsiteY35" fmla="*/ 1018179 h 1018179"/>
                <a:gd name="connsiteX36" fmla="*/ 1827546 w 2073835"/>
                <a:gd name="connsiteY36" fmla="*/ 1018179 h 1018179"/>
                <a:gd name="connsiteX37" fmla="*/ 1826757 w 2073835"/>
                <a:gd name="connsiteY37" fmla="*/ 1011530 h 1018179"/>
                <a:gd name="connsiteX38" fmla="*/ 1286369 w 2073835"/>
                <a:gd name="connsiteY38" fmla="*/ 1011530 h 1018179"/>
                <a:gd name="connsiteX39" fmla="*/ 1284390 w 2073835"/>
                <a:gd name="connsiteY39" fmla="*/ 991895 h 1018179"/>
                <a:gd name="connsiteX40" fmla="*/ 993926 w 2073835"/>
                <a:gd name="connsiteY40" fmla="*/ 755160 h 1018179"/>
                <a:gd name="connsiteX41" fmla="*/ 703463 w 2073835"/>
                <a:gd name="connsiteY41" fmla="*/ 991895 h 1018179"/>
                <a:gd name="connsiteX42" fmla="*/ 701483 w 2073835"/>
                <a:gd name="connsiteY42" fmla="*/ 1011530 h 1018179"/>
                <a:gd name="connsiteX43" fmla="*/ 83785 w 2073835"/>
                <a:gd name="connsiteY43" fmla="*/ 1011530 h 1018179"/>
                <a:gd name="connsiteX44" fmla="*/ 84222 w 2073835"/>
                <a:gd name="connsiteY44" fmla="*/ 1002870 h 1018179"/>
                <a:gd name="connsiteX45" fmla="*/ 39947 w 2073835"/>
                <a:gd name="connsiteY45" fmla="*/ 1005608 h 1018179"/>
                <a:gd name="connsiteX46" fmla="*/ 1517 w 2073835"/>
                <a:gd name="connsiteY46" fmla="*/ 1014873 h 1018179"/>
                <a:gd name="connsiteX47" fmla="*/ 101434 w 2073835"/>
                <a:gd name="connsiteY47" fmla="*/ 882551 h 1018179"/>
                <a:gd name="connsiteX48" fmla="*/ 101449 w 2073835"/>
                <a:gd name="connsiteY48" fmla="*/ 882540 h 1018179"/>
                <a:gd name="connsiteX49" fmla="*/ 118438 w 2073835"/>
                <a:gd name="connsiteY49" fmla="*/ 796523 h 1018179"/>
                <a:gd name="connsiteX50" fmla="*/ 90983 w 2073835"/>
                <a:gd name="connsiteY50" fmla="*/ 806526 h 1018179"/>
                <a:gd name="connsiteX51" fmla="*/ 3409 w 2073835"/>
                <a:gd name="connsiteY51" fmla="*/ 852621 h 1018179"/>
                <a:gd name="connsiteX52" fmla="*/ 101028 w 2073835"/>
                <a:gd name="connsiteY52" fmla="*/ 646249 h 1018179"/>
                <a:gd name="connsiteX53" fmla="*/ 191411 w 2073835"/>
                <a:gd name="connsiteY53" fmla="*/ 592012 h 1018179"/>
                <a:gd name="connsiteX54" fmla="*/ 215724 w 2073835"/>
                <a:gd name="connsiteY54" fmla="*/ 582337 h 1018179"/>
                <a:gd name="connsiteX55" fmla="*/ 248732 w 2073835"/>
                <a:gd name="connsiteY55" fmla="*/ 530134 h 1018179"/>
                <a:gd name="connsiteX56" fmla="*/ 193673 w 2073835"/>
                <a:gd name="connsiteY56" fmla="*/ 531208 h 1018179"/>
                <a:gd name="connsiteX57" fmla="*/ 95890 w 2073835"/>
                <a:gd name="connsiteY57" fmla="*/ 546450 h 1018179"/>
                <a:gd name="connsiteX58" fmla="*/ 255095 w 2073835"/>
                <a:gd name="connsiteY58" fmla="*/ 382827 h 1018179"/>
                <a:gd name="connsiteX59" fmla="*/ 397175 w 2073835"/>
                <a:gd name="connsiteY59" fmla="*/ 358249 h 1018179"/>
                <a:gd name="connsiteX60" fmla="*/ 404243 w 2073835"/>
                <a:gd name="connsiteY60" fmla="*/ 358551 h 1018179"/>
                <a:gd name="connsiteX61" fmla="*/ 449181 w 2073835"/>
                <a:gd name="connsiteY61" fmla="*/ 324533 h 1018179"/>
                <a:gd name="connsiteX62" fmla="*/ 440910 w 2073835"/>
                <a:gd name="connsiteY62" fmla="*/ 321817 h 1018179"/>
                <a:gd name="connsiteX63" fmla="*/ 284963 w 2073835"/>
                <a:gd name="connsiteY63" fmla="*/ 293776 h 1018179"/>
                <a:gd name="connsiteX64" fmla="*/ 483374 w 2073835"/>
                <a:gd name="connsiteY64" fmla="*/ 180851 h 1018179"/>
                <a:gd name="connsiteX65" fmla="*/ 644966 w 2073835"/>
                <a:gd name="connsiteY65" fmla="*/ 201719 h 1018179"/>
                <a:gd name="connsiteX66" fmla="*/ 654610 w 2073835"/>
                <a:gd name="connsiteY66" fmla="*/ 205195 h 1018179"/>
                <a:gd name="connsiteX67" fmla="*/ 659458 w 2073835"/>
                <a:gd name="connsiteY67" fmla="*/ 202751 h 1018179"/>
                <a:gd name="connsiteX68" fmla="*/ 693065 w 2073835"/>
                <a:gd name="connsiteY68" fmla="*/ 191267 h 1018179"/>
                <a:gd name="connsiteX69" fmla="*/ 667080 w 2073835"/>
                <a:gd name="connsiteY69" fmla="*/ 172930 h 1018179"/>
                <a:gd name="connsiteX70" fmla="*/ 526180 w 2073835"/>
                <a:gd name="connsiteY70" fmla="*/ 100454 h 1018179"/>
                <a:gd name="connsiteX71" fmla="*/ 683757 w 2073835"/>
                <a:gd name="connsiteY71" fmla="*/ 48863 h 1018179"/>
                <a:gd name="connsiteX72" fmla="*/ 748960 w 2073835"/>
                <a:gd name="connsiteY72" fmla="*/ 50577 h 1018179"/>
                <a:gd name="connsiteX73" fmla="*/ 881341 w 2073835"/>
                <a:gd name="connsiteY73" fmla="*/ 107728 h 1018179"/>
                <a:gd name="connsiteX74" fmla="*/ 929904 w 2073835"/>
                <a:gd name="connsiteY74" fmla="*/ 142511 h 1018179"/>
                <a:gd name="connsiteX75" fmla="*/ 971678 w 2073835"/>
                <a:gd name="connsiteY75" fmla="*/ 140534 h 1018179"/>
                <a:gd name="connsiteX76" fmla="*/ 960141 w 2073835"/>
                <a:gd name="connsiteY76" fmla="*/ 125282 h 1018179"/>
                <a:gd name="connsiteX77" fmla="*/ 847922 w 2073835"/>
                <a:gd name="connsiteY77" fmla="*/ 13423 h 1018179"/>
                <a:gd name="connsiteX78" fmla="*/ 941222 w 2073835"/>
                <a:gd name="connsiteY78" fmla="*/ 1295 h 1018179"/>
                <a:gd name="connsiteX0-1" fmla="*/ 941222 w 2073835"/>
                <a:gd name="connsiteY0-2" fmla="*/ 1295 h 1018179"/>
                <a:gd name="connsiteX1-3" fmla="*/ 1075324 w 2073835"/>
                <a:gd name="connsiteY1-4" fmla="*/ 33590 h 1018179"/>
                <a:gd name="connsiteX2-5" fmla="*/ 1184084 w 2073835"/>
                <a:gd name="connsiteY2-6" fmla="*/ 128259 h 1018179"/>
                <a:gd name="connsiteX3-7" fmla="*/ 1212920 w 2073835"/>
                <a:gd name="connsiteY3-8" fmla="*/ 166945 h 1018179"/>
                <a:gd name="connsiteX4-9" fmla="*/ 1242709 w 2073835"/>
                <a:gd name="connsiteY4-10" fmla="*/ 174112 h 1018179"/>
                <a:gd name="connsiteX5-11" fmla="*/ 1238958 w 2073835"/>
                <a:gd name="connsiteY5-12" fmla="*/ 157124 h 1018179"/>
                <a:gd name="connsiteX6-13" fmla="*/ 1183625 w 2073835"/>
                <a:gd name="connsiteY6-14" fmla="*/ 8652 h 1018179"/>
                <a:gd name="connsiteX7-15" fmla="*/ 1196051 w 2073835"/>
                <a:gd name="connsiteY7-16" fmla="*/ 6190 h 1018179"/>
                <a:gd name="connsiteX8-17" fmla="*/ 1381889 w 2073835"/>
                <a:gd name="connsiteY8-18" fmla="*/ 121834 h 1018179"/>
                <a:gd name="connsiteX9-19" fmla="*/ 1441247 w 2073835"/>
                <a:gd name="connsiteY9-20" fmla="*/ 253240 h 1018179"/>
                <a:gd name="connsiteX10-21" fmla="*/ 1442778 w 2073835"/>
                <a:gd name="connsiteY10-22" fmla="*/ 260415 h 1018179"/>
                <a:gd name="connsiteX11-23" fmla="*/ 1476284 w 2073835"/>
                <a:gd name="connsiteY11-24" fmla="*/ 277306 h 1018179"/>
                <a:gd name="connsiteX12-25" fmla="*/ 1497407 w 2073835"/>
                <a:gd name="connsiteY12-26" fmla="*/ 262750 h 1018179"/>
                <a:gd name="connsiteX13-27" fmla="*/ 1478496 w 2073835"/>
                <a:gd name="connsiteY13-28" fmla="*/ 105434 h 1018179"/>
                <a:gd name="connsiteX14-29" fmla="*/ 1644628 w 2073835"/>
                <a:gd name="connsiteY14-30" fmla="*/ 262020 h 1018179"/>
                <a:gd name="connsiteX15-31" fmla="*/ 1671460 w 2073835"/>
                <a:gd name="connsiteY15-32" fmla="*/ 403691 h 1018179"/>
                <a:gd name="connsiteX16-33" fmla="*/ 1670350 w 2073835"/>
                <a:gd name="connsiteY16-34" fmla="*/ 445054 h 1018179"/>
                <a:gd name="connsiteX17-35" fmla="*/ 1694126 w 2073835"/>
                <a:gd name="connsiteY17-36" fmla="*/ 470904 h 1018179"/>
                <a:gd name="connsiteX18-37" fmla="*/ 1700545 w 2073835"/>
                <a:gd name="connsiteY18-38" fmla="*/ 456384 h 1018179"/>
                <a:gd name="connsiteX19-39" fmla="*/ 1743850 w 2073835"/>
                <a:gd name="connsiteY19-40" fmla="*/ 303968 h 1018179"/>
                <a:gd name="connsiteX20-41" fmla="*/ 1836628 w 2073835"/>
                <a:gd name="connsiteY20-42" fmla="*/ 512562 h 1018179"/>
                <a:gd name="connsiteX21-43" fmla="*/ 1818797 w 2073835"/>
                <a:gd name="connsiteY21-44" fmla="*/ 616449 h 1018179"/>
                <a:gd name="connsiteX22-45" fmla="*/ 1809330 w 2073835"/>
                <a:gd name="connsiteY22-46" fmla="*/ 643932 h 1018179"/>
                <a:gd name="connsiteX23-47" fmla="*/ 1828639 w 2073835"/>
                <a:gd name="connsiteY23-48" fmla="*/ 692088 h 1018179"/>
                <a:gd name="connsiteX24-49" fmla="*/ 1841046 w 2073835"/>
                <a:gd name="connsiteY24-50" fmla="*/ 678131 h 1018179"/>
                <a:gd name="connsiteX25-51" fmla="*/ 1928839 w 2073835"/>
                <a:gd name="connsiteY25-52" fmla="*/ 546229 h 1018179"/>
                <a:gd name="connsiteX26-53" fmla="*/ 1953464 w 2073835"/>
                <a:gd name="connsiteY26-54" fmla="*/ 773194 h 1018179"/>
                <a:gd name="connsiteX27-55" fmla="*/ 1925321 w 2073835"/>
                <a:gd name="connsiteY27-56" fmla="*/ 833887 h 1018179"/>
                <a:gd name="connsiteX28-57" fmla="*/ 1887788 w 2073835"/>
                <a:gd name="connsiteY28-58" fmla="*/ 889545 h 1018179"/>
                <a:gd name="connsiteX29-59" fmla="*/ 1901384 w 2073835"/>
                <a:gd name="connsiteY29-60" fmla="*/ 958383 h 1018179"/>
                <a:gd name="connsiteX30-61" fmla="*/ 1901664 w 2073835"/>
                <a:gd name="connsiteY30-62" fmla="*/ 963928 h 1018179"/>
                <a:gd name="connsiteX31-63" fmla="*/ 1911505 w 2073835"/>
                <a:gd name="connsiteY31-64" fmla="*/ 960749 h 1018179"/>
                <a:gd name="connsiteX32-65" fmla="*/ 2059875 w 2073835"/>
                <a:gd name="connsiteY32-66" fmla="*/ 818704 h 1018179"/>
                <a:gd name="connsiteX33-67" fmla="*/ 2053441 w 2073835"/>
                <a:gd name="connsiteY33-68" fmla="*/ 1018052 h 1018179"/>
                <a:gd name="connsiteX34-69" fmla="*/ 2053388 w 2073835"/>
                <a:gd name="connsiteY34-70" fmla="*/ 1018179 h 1018179"/>
                <a:gd name="connsiteX35-71" fmla="*/ 1827546 w 2073835"/>
                <a:gd name="connsiteY35-72" fmla="*/ 1018179 h 1018179"/>
                <a:gd name="connsiteX36-73" fmla="*/ 1826757 w 2073835"/>
                <a:gd name="connsiteY36-74" fmla="*/ 1011530 h 1018179"/>
                <a:gd name="connsiteX37-75" fmla="*/ 1286369 w 2073835"/>
                <a:gd name="connsiteY37-76" fmla="*/ 1011530 h 1018179"/>
                <a:gd name="connsiteX38-77" fmla="*/ 1284390 w 2073835"/>
                <a:gd name="connsiteY38-78" fmla="*/ 991895 h 1018179"/>
                <a:gd name="connsiteX39-79" fmla="*/ 993926 w 2073835"/>
                <a:gd name="connsiteY39-80" fmla="*/ 755160 h 1018179"/>
                <a:gd name="connsiteX40-81" fmla="*/ 703463 w 2073835"/>
                <a:gd name="connsiteY40-82" fmla="*/ 991895 h 1018179"/>
                <a:gd name="connsiteX41-83" fmla="*/ 701483 w 2073835"/>
                <a:gd name="connsiteY41-84" fmla="*/ 1011530 h 1018179"/>
                <a:gd name="connsiteX42-85" fmla="*/ 83785 w 2073835"/>
                <a:gd name="connsiteY42-86" fmla="*/ 1011530 h 1018179"/>
                <a:gd name="connsiteX43-87" fmla="*/ 84222 w 2073835"/>
                <a:gd name="connsiteY43-88" fmla="*/ 1002870 h 1018179"/>
                <a:gd name="connsiteX44-89" fmla="*/ 39947 w 2073835"/>
                <a:gd name="connsiteY44-90" fmla="*/ 1005608 h 1018179"/>
                <a:gd name="connsiteX45-91" fmla="*/ 1517 w 2073835"/>
                <a:gd name="connsiteY45-92" fmla="*/ 1014873 h 1018179"/>
                <a:gd name="connsiteX46-93" fmla="*/ 101434 w 2073835"/>
                <a:gd name="connsiteY46-94" fmla="*/ 882551 h 1018179"/>
                <a:gd name="connsiteX47-95" fmla="*/ 101449 w 2073835"/>
                <a:gd name="connsiteY47-96" fmla="*/ 882540 h 1018179"/>
                <a:gd name="connsiteX48-97" fmla="*/ 118438 w 2073835"/>
                <a:gd name="connsiteY48-98" fmla="*/ 796523 h 1018179"/>
                <a:gd name="connsiteX49-99" fmla="*/ 90983 w 2073835"/>
                <a:gd name="connsiteY49-100" fmla="*/ 806526 h 1018179"/>
                <a:gd name="connsiteX50-101" fmla="*/ 3409 w 2073835"/>
                <a:gd name="connsiteY50-102" fmla="*/ 852621 h 1018179"/>
                <a:gd name="connsiteX51-103" fmla="*/ 101028 w 2073835"/>
                <a:gd name="connsiteY51-104" fmla="*/ 646249 h 1018179"/>
                <a:gd name="connsiteX52-105" fmla="*/ 191411 w 2073835"/>
                <a:gd name="connsiteY52-106" fmla="*/ 592012 h 1018179"/>
                <a:gd name="connsiteX53-107" fmla="*/ 215724 w 2073835"/>
                <a:gd name="connsiteY53-108" fmla="*/ 582337 h 1018179"/>
                <a:gd name="connsiteX54-109" fmla="*/ 248732 w 2073835"/>
                <a:gd name="connsiteY54-110" fmla="*/ 530134 h 1018179"/>
                <a:gd name="connsiteX55-111" fmla="*/ 193673 w 2073835"/>
                <a:gd name="connsiteY55-112" fmla="*/ 531208 h 1018179"/>
                <a:gd name="connsiteX56-113" fmla="*/ 95890 w 2073835"/>
                <a:gd name="connsiteY56-114" fmla="*/ 546450 h 1018179"/>
                <a:gd name="connsiteX57-115" fmla="*/ 255095 w 2073835"/>
                <a:gd name="connsiteY57-116" fmla="*/ 382827 h 1018179"/>
                <a:gd name="connsiteX58-117" fmla="*/ 397175 w 2073835"/>
                <a:gd name="connsiteY58-118" fmla="*/ 358249 h 1018179"/>
                <a:gd name="connsiteX59-119" fmla="*/ 404243 w 2073835"/>
                <a:gd name="connsiteY59-120" fmla="*/ 358551 h 1018179"/>
                <a:gd name="connsiteX60-121" fmla="*/ 449181 w 2073835"/>
                <a:gd name="connsiteY60-122" fmla="*/ 324533 h 1018179"/>
                <a:gd name="connsiteX61-123" fmla="*/ 440910 w 2073835"/>
                <a:gd name="connsiteY61-124" fmla="*/ 321817 h 1018179"/>
                <a:gd name="connsiteX62-125" fmla="*/ 284963 w 2073835"/>
                <a:gd name="connsiteY62-126" fmla="*/ 293776 h 1018179"/>
                <a:gd name="connsiteX63-127" fmla="*/ 483374 w 2073835"/>
                <a:gd name="connsiteY63-128" fmla="*/ 180851 h 1018179"/>
                <a:gd name="connsiteX64-129" fmla="*/ 644966 w 2073835"/>
                <a:gd name="connsiteY64-130" fmla="*/ 201719 h 1018179"/>
                <a:gd name="connsiteX65-131" fmla="*/ 654610 w 2073835"/>
                <a:gd name="connsiteY65-132" fmla="*/ 205195 h 1018179"/>
                <a:gd name="connsiteX66-133" fmla="*/ 659458 w 2073835"/>
                <a:gd name="connsiteY66-134" fmla="*/ 202751 h 1018179"/>
                <a:gd name="connsiteX67-135" fmla="*/ 693065 w 2073835"/>
                <a:gd name="connsiteY67-136" fmla="*/ 191267 h 1018179"/>
                <a:gd name="connsiteX68-137" fmla="*/ 667080 w 2073835"/>
                <a:gd name="connsiteY68-138" fmla="*/ 172930 h 1018179"/>
                <a:gd name="connsiteX69-139" fmla="*/ 526180 w 2073835"/>
                <a:gd name="connsiteY69-140" fmla="*/ 100454 h 1018179"/>
                <a:gd name="connsiteX70-141" fmla="*/ 683757 w 2073835"/>
                <a:gd name="connsiteY70-142" fmla="*/ 48863 h 1018179"/>
                <a:gd name="connsiteX71-143" fmla="*/ 748960 w 2073835"/>
                <a:gd name="connsiteY71-144" fmla="*/ 50577 h 1018179"/>
                <a:gd name="connsiteX72-145" fmla="*/ 881341 w 2073835"/>
                <a:gd name="connsiteY72-146" fmla="*/ 107728 h 1018179"/>
                <a:gd name="connsiteX73-147" fmla="*/ 929904 w 2073835"/>
                <a:gd name="connsiteY73-148" fmla="*/ 142511 h 1018179"/>
                <a:gd name="connsiteX74-149" fmla="*/ 971678 w 2073835"/>
                <a:gd name="connsiteY74-150" fmla="*/ 140534 h 1018179"/>
                <a:gd name="connsiteX75-151" fmla="*/ 960141 w 2073835"/>
                <a:gd name="connsiteY75-152" fmla="*/ 125282 h 1018179"/>
                <a:gd name="connsiteX76-153" fmla="*/ 847922 w 2073835"/>
                <a:gd name="connsiteY76-154" fmla="*/ 13423 h 1018179"/>
                <a:gd name="connsiteX77-155" fmla="*/ 941222 w 2073835"/>
                <a:gd name="connsiteY77-156" fmla="*/ 1295 h 1018179"/>
                <a:gd name="connsiteX0-157" fmla="*/ 941222 w 2073835"/>
                <a:gd name="connsiteY0-158" fmla="*/ 1295 h 1018179"/>
                <a:gd name="connsiteX1-159" fmla="*/ 1075324 w 2073835"/>
                <a:gd name="connsiteY1-160" fmla="*/ 33590 h 1018179"/>
                <a:gd name="connsiteX2-161" fmla="*/ 1184084 w 2073835"/>
                <a:gd name="connsiteY2-162" fmla="*/ 128259 h 1018179"/>
                <a:gd name="connsiteX3-163" fmla="*/ 1212920 w 2073835"/>
                <a:gd name="connsiteY3-164" fmla="*/ 166945 h 1018179"/>
                <a:gd name="connsiteX4-165" fmla="*/ 1242709 w 2073835"/>
                <a:gd name="connsiteY4-166" fmla="*/ 174112 h 1018179"/>
                <a:gd name="connsiteX5-167" fmla="*/ 1238958 w 2073835"/>
                <a:gd name="connsiteY5-168" fmla="*/ 157124 h 1018179"/>
                <a:gd name="connsiteX6-169" fmla="*/ 1183625 w 2073835"/>
                <a:gd name="connsiteY6-170" fmla="*/ 8652 h 1018179"/>
                <a:gd name="connsiteX7-171" fmla="*/ 1196051 w 2073835"/>
                <a:gd name="connsiteY7-172" fmla="*/ 6190 h 1018179"/>
                <a:gd name="connsiteX8-173" fmla="*/ 1381889 w 2073835"/>
                <a:gd name="connsiteY8-174" fmla="*/ 121834 h 1018179"/>
                <a:gd name="connsiteX9-175" fmla="*/ 1441247 w 2073835"/>
                <a:gd name="connsiteY9-176" fmla="*/ 253240 h 1018179"/>
                <a:gd name="connsiteX10-177" fmla="*/ 1442778 w 2073835"/>
                <a:gd name="connsiteY10-178" fmla="*/ 260415 h 1018179"/>
                <a:gd name="connsiteX11-179" fmla="*/ 1476284 w 2073835"/>
                <a:gd name="connsiteY11-180" fmla="*/ 277306 h 1018179"/>
                <a:gd name="connsiteX12-181" fmla="*/ 1497407 w 2073835"/>
                <a:gd name="connsiteY12-182" fmla="*/ 262750 h 1018179"/>
                <a:gd name="connsiteX13-183" fmla="*/ 1478496 w 2073835"/>
                <a:gd name="connsiteY13-184" fmla="*/ 105434 h 1018179"/>
                <a:gd name="connsiteX14-185" fmla="*/ 1644628 w 2073835"/>
                <a:gd name="connsiteY14-186" fmla="*/ 262020 h 1018179"/>
                <a:gd name="connsiteX15-187" fmla="*/ 1671460 w 2073835"/>
                <a:gd name="connsiteY15-188" fmla="*/ 403691 h 1018179"/>
                <a:gd name="connsiteX16-189" fmla="*/ 1670350 w 2073835"/>
                <a:gd name="connsiteY16-190" fmla="*/ 445054 h 1018179"/>
                <a:gd name="connsiteX17-191" fmla="*/ 1694126 w 2073835"/>
                <a:gd name="connsiteY17-192" fmla="*/ 470904 h 1018179"/>
                <a:gd name="connsiteX18-193" fmla="*/ 1707195 w 2073835"/>
                <a:gd name="connsiteY18-194" fmla="*/ 443083 h 1018179"/>
                <a:gd name="connsiteX19-195" fmla="*/ 1743850 w 2073835"/>
                <a:gd name="connsiteY19-196" fmla="*/ 303968 h 1018179"/>
                <a:gd name="connsiteX20-197" fmla="*/ 1836628 w 2073835"/>
                <a:gd name="connsiteY20-198" fmla="*/ 512562 h 1018179"/>
                <a:gd name="connsiteX21-199" fmla="*/ 1818797 w 2073835"/>
                <a:gd name="connsiteY21-200" fmla="*/ 616449 h 1018179"/>
                <a:gd name="connsiteX22-201" fmla="*/ 1809330 w 2073835"/>
                <a:gd name="connsiteY22-202" fmla="*/ 643932 h 1018179"/>
                <a:gd name="connsiteX23-203" fmla="*/ 1828639 w 2073835"/>
                <a:gd name="connsiteY23-204" fmla="*/ 692088 h 1018179"/>
                <a:gd name="connsiteX24-205" fmla="*/ 1841046 w 2073835"/>
                <a:gd name="connsiteY24-206" fmla="*/ 678131 h 1018179"/>
                <a:gd name="connsiteX25-207" fmla="*/ 1928839 w 2073835"/>
                <a:gd name="connsiteY25-208" fmla="*/ 546229 h 1018179"/>
                <a:gd name="connsiteX26-209" fmla="*/ 1953464 w 2073835"/>
                <a:gd name="connsiteY26-210" fmla="*/ 773194 h 1018179"/>
                <a:gd name="connsiteX27-211" fmla="*/ 1925321 w 2073835"/>
                <a:gd name="connsiteY27-212" fmla="*/ 833887 h 1018179"/>
                <a:gd name="connsiteX28-213" fmla="*/ 1887788 w 2073835"/>
                <a:gd name="connsiteY28-214" fmla="*/ 889545 h 1018179"/>
                <a:gd name="connsiteX29-215" fmla="*/ 1901384 w 2073835"/>
                <a:gd name="connsiteY29-216" fmla="*/ 958383 h 1018179"/>
                <a:gd name="connsiteX30-217" fmla="*/ 1901664 w 2073835"/>
                <a:gd name="connsiteY30-218" fmla="*/ 963928 h 1018179"/>
                <a:gd name="connsiteX31-219" fmla="*/ 1911505 w 2073835"/>
                <a:gd name="connsiteY31-220" fmla="*/ 960749 h 1018179"/>
                <a:gd name="connsiteX32-221" fmla="*/ 2059875 w 2073835"/>
                <a:gd name="connsiteY32-222" fmla="*/ 818704 h 1018179"/>
                <a:gd name="connsiteX33-223" fmla="*/ 2053441 w 2073835"/>
                <a:gd name="connsiteY33-224" fmla="*/ 1018052 h 1018179"/>
                <a:gd name="connsiteX34-225" fmla="*/ 2053388 w 2073835"/>
                <a:gd name="connsiteY34-226" fmla="*/ 1018179 h 1018179"/>
                <a:gd name="connsiteX35-227" fmla="*/ 1827546 w 2073835"/>
                <a:gd name="connsiteY35-228" fmla="*/ 1018179 h 1018179"/>
                <a:gd name="connsiteX36-229" fmla="*/ 1826757 w 2073835"/>
                <a:gd name="connsiteY36-230" fmla="*/ 1011530 h 1018179"/>
                <a:gd name="connsiteX37-231" fmla="*/ 1286369 w 2073835"/>
                <a:gd name="connsiteY37-232" fmla="*/ 1011530 h 1018179"/>
                <a:gd name="connsiteX38-233" fmla="*/ 1284390 w 2073835"/>
                <a:gd name="connsiteY38-234" fmla="*/ 991895 h 1018179"/>
                <a:gd name="connsiteX39-235" fmla="*/ 993926 w 2073835"/>
                <a:gd name="connsiteY39-236" fmla="*/ 755160 h 1018179"/>
                <a:gd name="connsiteX40-237" fmla="*/ 703463 w 2073835"/>
                <a:gd name="connsiteY40-238" fmla="*/ 991895 h 1018179"/>
                <a:gd name="connsiteX41-239" fmla="*/ 701483 w 2073835"/>
                <a:gd name="connsiteY41-240" fmla="*/ 1011530 h 1018179"/>
                <a:gd name="connsiteX42-241" fmla="*/ 83785 w 2073835"/>
                <a:gd name="connsiteY42-242" fmla="*/ 1011530 h 1018179"/>
                <a:gd name="connsiteX43-243" fmla="*/ 84222 w 2073835"/>
                <a:gd name="connsiteY43-244" fmla="*/ 1002870 h 1018179"/>
                <a:gd name="connsiteX44-245" fmla="*/ 39947 w 2073835"/>
                <a:gd name="connsiteY44-246" fmla="*/ 1005608 h 1018179"/>
                <a:gd name="connsiteX45-247" fmla="*/ 1517 w 2073835"/>
                <a:gd name="connsiteY45-248" fmla="*/ 1014873 h 1018179"/>
                <a:gd name="connsiteX46-249" fmla="*/ 101434 w 2073835"/>
                <a:gd name="connsiteY46-250" fmla="*/ 882551 h 1018179"/>
                <a:gd name="connsiteX47-251" fmla="*/ 101449 w 2073835"/>
                <a:gd name="connsiteY47-252" fmla="*/ 882540 h 1018179"/>
                <a:gd name="connsiteX48-253" fmla="*/ 118438 w 2073835"/>
                <a:gd name="connsiteY48-254" fmla="*/ 796523 h 1018179"/>
                <a:gd name="connsiteX49-255" fmla="*/ 90983 w 2073835"/>
                <a:gd name="connsiteY49-256" fmla="*/ 806526 h 1018179"/>
                <a:gd name="connsiteX50-257" fmla="*/ 3409 w 2073835"/>
                <a:gd name="connsiteY50-258" fmla="*/ 852621 h 1018179"/>
                <a:gd name="connsiteX51-259" fmla="*/ 101028 w 2073835"/>
                <a:gd name="connsiteY51-260" fmla="*/ 646249 h 1018179"/>
                <a:gd name="connsiteX52-261" fmla="*/ 191411 w 2073835"/>
                <a:gd name="connsiteY52-262" fmla="*/ 592012 h 1018179"/>
                <a:gd name="connsiteX53-263" fmla="*/ 215724 w 2073835"/>
                <a:gd name="connsiteY53-264" fmla="*/ 582337 h 1018179"/>
                <a:gd name="connsiteX54-265" fmla="*/ 248732 w 2073835"/>
                <a:gd name="connsiteY54-266" fmla="*/ 530134 h 1018179"/>
                <a:gd name="connsiteX55-267" fmla="*/ 193673 w 2073835"/>
                <a:gd name="connsiteY55-268" fmla="*/ 531208 h 1018179"/>
                <a:gd name="connsiteX56-269" fmla="*/ 95890 w 2073835"/>
                <a:gd name="connsiteY56-270" fmla="*/ 546450 h 1018179"/>
                <a:gd name="connsiteX57-271" fmla="*/ 255095 w 2073835"/>
                <a:gd name="connsiteY57-272" fmla="*/ 382827 h 1018179"/>
                <a:gd name="connsiteX58-273" fmla="*/ 397175 w 2073835"/>
                <a:gd name="connsiteY58-274" fmla="*/ 358249 h 1018179"/>
                <a:gd name="connsiteX59-275" fmla="*/ 404243 w 2073835"/>
                <a:gd name="connsiteY59-276" fmla="*/ 358551 h 1018179"/>
                <a:gd name="connsiteX60-277" fmla="*/ 449181 w 2073835"/>
                <a:gd name="connsiteY60-278" fmla="*/ 324533 h 1018179"/>
                <a:gd name="connsiteX61-279" fmla="*/ 440910 w 2073835"/>
                <a:gd name="connsiteY61-280" fmla="*/ 321817 h 1018179"/>
                <a:gd name="connsiteX62-281" fmla="*/ 284963 w 2073835"/>
                <a:gd name="connsiteY62-282" fmla="*/ 293776 h 1018179"/>
                <a:gd name="connsiteX63-283" fmla="*/ 483374 w 2073835"/>
                <a:gd name="connsiteY63-284" fmla="*/ 180851 h 1018179"/>
                <a:gd name="connsiteX64-285" fmla="*/ 644966 w 2073835"/>
                <a:gd name="connsiteY64-286" fmla="*/ 201719 h 1018179"/>
                <a:gd name="connsiteX65-287" fmla="*/ 654610 w 2073835"/>
                <a:gd name="connsiteY65-288" fmla="*/ 205195 h 1018179"/>
                <a:gd name="connsiteX66-289" fmla="*/ 659458 w 2073835"/>
                <a:gd name="connsiteY66-290" fmla="*/ 202751 h 1018179"/>
                <a:gd name="connsiteX67-291" fmla="*/ 693065 w 2073835"/>
                <a:gd name="connsiteY67-292" fmla="*/ 191267 h 1018179"/>
                <a:gd name="connsiteX68-293" fmla="*/ 667080 w 2073835"/>
                <a:gd name="connsiteY68-294" fmla="*/ 172930 h 1018179"/>
                <a:gd name="connsiteX69-295" fmla="*/ 526180 w 2073835"/>
                <a:gd name="connsiteY69-296" fmla="*/ 100454 h 1018179"/>
                <a:gd name="connsiteX70-297" fmla="*/ 683757 w 2073835"/>
                <a:gd name="connsiteY70-298" fmla="*/ 48863 h 1018179"/>
                <a:gd name="connsiteX71-299" fmla="*/ 748960 w 2073835"/>
                <a:gd name="connsiteY71-300" fmla="*/ 50577 h 1018179"/>
                <a:gd name="connsiteX72-301" fmla="*/ 881341 w 2073835"/>
                <a:gd name="connsiteY72-302" fmla="*/ 107728 h 1018179"/>
                <a:gd name="connsiteX73-303" fmla="*/ 929904 w 2073835"/>
                <a:gd name="connsiteY73-304" fmla="*/ 142511 h 1018179"/>
                <a:gd name="connsiteX74-305" fmla="*/ 971678 w 2073835"/>
                <a:gd name="connsiteY74-306" fmla="*/ 140534 h 1018179"/>
                <a:gd name="connsiteX75-307" fmla="*/ 960141 w 2073835"/>
                <a:gd name="connsiteY75-308" fmla="*/ 125282 h 1018179"/>
                <a:gd name="connsiteX76-309" fmla="*/ 847922 w 2073835"/>
                <a:gd name="connsiteY76-310" fmla="*/ 13423 h 1018179"/>
                <a:gd name="connsiteX77-311" fmla="*/ 941222 w 2073835"/>
                <a:gd name="connsiteY77-312" fmla="*/ 1295 h 1018179"/>
                <a:gd name="connsiteX0-313" fmla="*/ 941222 w 2073835"/>
                <a:gd name="connsiteY0-314" fmla="*/ 1295 h 1018179"/>
                <a:gd name="connsiteX1-315" fmla="*/ 1075324 w 2073835"/>
                <a:gd name="connsiteY1-316" fmla="*/ 33590 h 1018179"/>
                <a:gd name="connsiteX2-317" fmla="*/ 1184084 w 2073835"/>
                <a:gd name="connsiteY2-318" fmla="*/ 128259 h 1018179"/>
                <a:gd name="connsiteX3-319" fmla="*/ 1212920 w 2073835"/>
                <a:gd name="connsiteY3-320" fmla="*/ 166945 h 1018179"/>
                <a:gd name="connsiteX4-321" fmla="*/ 1242709 w 2073835"/>
                <a:gd name="connsiteY4-322" fmla="*/ 174112 h 1018179"/>
                <a:gd name="connsiteX5-323" fmla="*/ 1238958 w 2073835"/>
                <a:gd name="connsiteY5-324" fmla="*/ 157124 h 1018179"/>
                <a:gd name="connsiteX6-325" fmla="*/ 1183625 w 2073835"/>
                <a:gd name="connsiteY6-326" fmla="*/ 8652 h 1018179"/>
                <a:gd name="connsiteX7-327" fmla="*/ 1196051 w 2073835"/>
                <a:gd name="connsiteY7-328" fmla="*/ 6190 h 1018179"/>
                <a:gd name="connsiteX8-329" fmla="*/ 1381889 w 2073835"/>
                <a:gd name="connsiteY8-330" fmla="*/ 121834 h 1018179"/>
                <a:gd name="connsiteX9-331" fmla="*/ 1441247 w 2073835"/>
                <a:gd name="connsiteY9-332" fmla="*/ 253240 h 1018179"/>
                <a:gd name="connsiteX10-333" fmla="*/ 1442778 w 2073835"/>
                <a:gd name="connsiteY10-334" fmla="*/ 260415 h 1018179"/>
                <a:gd name="connsiteX11-335" fmla="*/ 1476284 w 2073835"/>
                <a:gd name="connsiteY11-336" fmla="*/ 277306 h 1018179"/>
                <a:gd name="connsiteX12-337" fmla="*/ 1497407 w 2073835"/>
                <a:gd name="connsiteY12-338" fmla="*/ 262750 h 1018179"/>
                <a:gd name="connsiteX13-339" fmla="*/ 1478496 w 2073835"/>
                <a:gd name="connsiteY13-340" fmla="*/ 105434 h 1018179"/>
                <a:gd name="connsiteX14-341" fmla="*/ 1644628 w 2073835"/>
                <a:gd name="connsiteY14-342" fmla="*/ 262020 h 1018179"/>
                <a:gd name="connsiteX15-343" fmla="*/ 1671460 w 2073835"/>
                <a:gd name="connsiteY15-344" fmla="*/ 403691 h 1018179"/>
                <a:gd name="connsiteX16-345" fmla="*/ 1670350 w 2073835"/>
                <a:gd name="connsiteY16-346" fmla="*/ 445054 h 1018179"/>
                <a:gd name="connsiteX17-347" fmla="*/ 1694126 w 2073835"/>
                <a:gd name="connsiteY17-348" fmla="*/ 470904 h 1018179"/>
                <a:gd name="connsiteX18-349" fmla="*/ 1707195 w 2073835"/>
                <a:gd name="connsiteY18-350" fmla="*/ 443083 h 1018179"/>
                <a:gd name="connsiteX19-351" fmla="*/ 1743850 w 2073835"/>
                <a:gd name="connsiteY19-352" fmla="*/ 303968 h 1018179"/>
                <a:gd name="connsiteX20-353" fmla="*/ 1836628 w 2073835"/>
                <a:gd name="connsiteY20-354" fmla="*/ 512562 h 1018179"/>
                <a:gd name="connsiteX21-355" fmla="*/ 1818797 w 2073835"/>
                <a:gd name="connsiteY21-356" fmla="*/ 616449 h 1018179"/>
                <a:gd name="connsiteX22-357" fmla="*/ 1809330 w 2073835"/>
                <a:gd name="connsiteY22-358" fmla="*/ 643932 h 1018179"/>
                <a:gd name="connsiteX23-359" fmla="*/ 1835289 w 2073835"/>
                <a:gd name="connsiteY23-360" fmla="*/ 688763 h 1018179"/>
                <a:gd name="connsiteX24-361" fmla="*/ 1841046 w 2073835"/>
                <a:gd name="connsiteY24-362" fmla="*/ 678131 h 1018179"/>
                <a:gd name="connsiteX25-363" fmla="*/ 1928839 w 2073835"/>
                <a:gd name="connsiteY25-364" fmla="*/ 546229 h 1018179"/>
                <a:gd name="connsiteX26-365" fmla="*/ 1953464 w 2073835"/>
                <a:gd name="connsiteY26-366" fmla="*/ 773194 h 1018179"/>
                <a:gd name="connsiteX27-367" fmla="*/ 1925321 w 2073835"/>
                <a:gd name="connsiteY27-368" fmla="*/ 833887 h 1018179"/>
                <a:gd name="connsiteX28-369" fmla="*/ 1887788 w 2073835"/>
                <a:gd name="connsiteY28-370" fmla="*/ 889545 h 1018179"/>
                <a:gd name="connsiteX29-371" fmla="*/ 1901384 w 2073835"/>
                <a:gd name="connsiteY29-372" fmla="*/ 958383 h 1018179"/>
                <a:gd name="connsiteX30-373" fmla="*/ 1901664 w 2073835"/>
                <a:gd name="connsiteY30-374" fmla="*/ 963928 h 1018179"/>
                <a:gd name="connsiteX31-375" fmla="*/ 1911505 w 2073835"/>
                <a:gd name="connsiteY31-376" fmla="*/ 960749 h 1018179"/>
                <a:gd name="connsiteX32-377" fmla="*/ 2059875 w 2073835"/>
                <a:gd name="connsiteY32-378" fmla="*/ 818704 h 1018179"/>
                <a:gd name="connsiteX33-379" fmla="*/ 2053441 w 2073835"/>
                <a:gd name="connsiteY33-380" fmla="*/ 1018052 h 1018179"/>
                <a:gd name="connsiteX34-381" fmla="*/ 2053388 w 2073835"/>
                <a:gd name="connsiteY34-382" fmla="*/ 1018179 h 1018179"/>
                <a:gd name="connsiteX35-383" fmla="*/ 1827546 w 2073835"/>
                <a:gd name="connsiteY35-384" fmla="*/ 1018179 h 1018179"/>
                <a:gd name="connsiteX36-385" fmla="*/ 1826757 w 2073835"/>
                <a:gd name="connsiteY36-386" fmla="*/ 1011530 h 1018179"/>
                <a:gd name="connsiteX37-387" fmla="*/ 1286369 w 2073835"/>
                <a:gd name="connsiteY37-388" fmla="*/ 1011530 h 1018179"/>
                <a:gd name="connsiteX38-389" fmla="*/ 1284390 w 2073835"/>
                <a:gd name="connsiteY38-390" fmla="*/ 991895 h 1018179"/>
                <a:gd name="connsiteX39-391" fmla="*/ 993926 w 2073835"/>
                <a:gd name="connsiteY39-392" fmla="*/ 755160 h 1018179"/>
                <a:gd name="connsiteX40-393" fmla="*/ 703463 w 2073835"/>
                <a:gd name="connsiteY40-394" fmla="*/ 991895 h 1018179"/>
                <a:gd name="connsiteX41-395" fmla="*/ 701483 w 2073835"/>
                <a:gd name="connsiteY41-396" fmla="*/ 1011530 h 1018179"/>
                <a:gd name="connsiteX42-397" fmla="*/ 83785 w 2073835"/>
                <a:gd name="connsiteY42-398" fmla="*/ 1011530 h 1018179"/>
                <a:gd name="connsiteX43-399" fmla="*/ 84222 w 2073835"/>
                <a:gd name="connsiteY43-400" fmla="*/ 1002870 h 1018179"/>
                <a:gd name="connsiteX44-401" fmla="*/ 39947 w 2073835"/>
                <a:gd name="connsiteY44-402" fmla="*/ 1005608 h 1018179"/>
                <a:gd name="connsiteX45-403" fmla="*/ 1517 w 2073835"/>
                <a:gd name="connsiteY45-404" fmla="*/ 1014873 h 1018179"/>
                <a:gd name="connsiteX46-405" fmla="*/ 101434 w 2073835"/>
                <a:gd name="connsiteY46-406" fmla="*/ 882551 h 1018179"/>
                <a:gd name="connsiteX47-407" fmla="*/ 101449 w 2073835"/>
                <a:gd name="connsiteY47-408" fmla="*/ 882540 h 1018179"/>
                <a:gd name="connsiteX48-409" fmla="*/ 118438 w 2073835"/>
                <a:gd name="connsiteY48-410" fmla="*/ 796523 h 1018179"/>
                <a:gd name="connsiteX49-411" fmla="*/ 90983 w 2073835"/>
                <a:gd name="connsiteY49-412" fmla="*/ 806526 h 1018179"/>
                <a:gd name="connsiteX50-413" fmla="*/ 3409 w 2073835"/>
                <a:gd name="connsiteY50-414" fmla="*/ 852621 h 1018179"/>
                <a:gd name="connsiteX51-415" fmla="*/ 101028 w 2073835"/>
                <a:gd name="connsiteY51-416" fmla="*/ 646249 h 1018179"/>
                <a:gd name="connsiteX52-417" fmla="*/ 191411 w 2073835"/>
                <a:gd name="connsiteY52-418" fmla="*/ 592012 h 1018179"/>
                <a:gd name="connsiteX53-419" fmla="*/ 215724 w 2073835"/>
                <a:gd name="connsiteY53-420" fmla="*/ 582337 h 1018179"/>
                <a:gd name="connsiteX54-421" fmla="*/ 248732 w 2073835"/>
                <a:gd name="connsiteY54-422" fmla="*/ 530134 h 1018179"/>
                <a:gd name="connsiteX55-423" fmla="*/ 193673 w 2073835"/>
                <a:gd name="connsiteY55-424" fmla="*/ 531208 h 1018179"/>
                <a:gd name="connsiteX56-425" fmla="*/ 95890 w 2073835"/>
                <a:gd name="connsiteY56-426" fmla="*/ 546450 h 1018179"/>
                <a:gd name="connsiteX57-427" fmla="*/ 255095 w 2073835"/>
                <a:gd name="connsiteY57-428" fmla="*/ 382827 h 1018179"/>
                <a:gd name="connsiteX58-429" fmla="*/ 397175 w 2073835"/>
                <a:gd name="connsiteY58-430" fmla="*/ 358249 h 1018179"/>
                <a:gd name="connsiteX59-431" fmla="*/ 404243 w 2073835"/>
                <a:gd name="connsiteY59-432" fmla="*/ 358551 h 1018179"/>
                <a:gd name="connsiteX60-433" fmla="*/ 449181 w 2073835"/>
                <a:gd name="connsiteY60-434" fmla="*/ 324533 h 1018179"/>
                <a:gd name="connsiteX61-435" fmla="*/ 440910 w 2073835"/>
                <a:gd name="connsiteY61-436" fmla="*/ 321817 h 1018179"/>
                <a:gd name="connsiteX62-437" fmla="*/ 284963 w 2073835"/>
                <a:gd name="connsiteY62-438" fmla="*/ 293776 h 1018179"/>
                <a:gd name="connsiteX63-439" fmla="*/ 483374 w 2073835"/>
                <a:gd name="connsiteY63-440" fmla="*/ 180851 h 1018179"/>
                <a:gd name="connsiteX64-441" fmla="*/ 644966 w 2073835"/>
                <a:gd name="connsiteY64-442" fmla="*/ 201719 h 1018179"/>
                <a:gd name="connsiteX65-443" fmla="*/ 654610 w 2073835"/>
                <a:gd name="connsiteY65-444" fmla="*/ 205195 h 1018179"/>
                <a:gd name="connsiteX66-445" fmla="*/ 659458 w 2073835"/>
                <a:gd name="connsiteY66-446" fmla="*/ 202751 h 1018179"/>
                <a:gd name="connsiteX67-447" fmla="*/ 693065 w 2073835"/>
                <a:gd name="connsiteY67-448" fmla="*/ 191267 h 1018179"/>
                <a:gd name="connsiteX68-449" fmla="*/ 667080 w 2073835"/>
                <a:gd name="connsiteY68-450" fmla="*/ 172930 h 1018179"/>
                <a:gd name="connsiteX69-451" fmla="*/ 526180 w 2073835"/>
                <a:gd name="connsiteY69-452" fmla="*/ 100454 h 1018179"/>
                <a:gd name="connsiteX70-453" fmla="*/ 683757 w 2073835"/>
                <a:gd name="connsiteY70-454" fmla="*/ 48863 h 1018179"/>
                <a:gd name="connsiteX71-455" fmla="*/ 748960 w 2073835"/>
                <a:gd name="connsiteY71-456" fmla="*/ 50577 h 1018179"/>
                <a:gd name="connsiteX72-457" fmla="*/ 881341 w 2073835"/>
                <a:gd name="connsiteY72-458" fmla="*/ 107728 h 1018179"/>
                <a:gd name="connsiteX73-459" fmla="*/ 929904 w 2073835"/>
                <a:gd name="connsiteY73-460" fmla="*/ 142511 h 1018179"/>
                <a:gd name="connsiteX74-461" fmla="*/ 971678 w 2073835"/>
                <a:gd name="connsiteY74-462" fmla="*/ 140534 h 1018179"/>
                <a:gd name="connsiteX75-463" fmla="*/ 960141 w 2073835"/>
                <a:gd name="connsiteY75-464" fmla="*/ 125282 h 1018179"/>
                <a:gd name="connsiteX76-465" fmla="*/ 847922 w 2073835"/>
                <a:gd name="connsiteY76-466" fmla="*/ 13423 h 1018179"/>
                <a:gd name="connsiteX77-467" fmla="*/ 941222 w 2073835"/>
                <a:gd name="connsiteY77-468" fmla="*/ 1295 h 1018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45" y="connsiteY72-146"/>
                </a:cxn>
                <a:cxn ang="0">
                  <a:pos x="connsiteX73-147" y="connsiteY73-148"/>
                </a:cxn>
                <a:cxn ang="0">
                  <a:pos x="connsiteX74-149" y="connsiteY74-150"/>
                </a:cxn>
                <a:cxn ang="0">
                  <a:pos x="connsiteX75-151" y="connsiteY75-152"/>
                </a:cxn>
                <a:cxn ang="0">
                  <a:pos x="connsiteX76-153" y="connsiteY76-154"/>
                </a:cxn>
                <a:cxn ang="0">
                  <a:pos x="connsiteX77-155" y="connsiteY77-156"/>
                </a:cxn>
              </a:cxnLst>
              <a:rect l="l" t="t" r="r" b="b"/>
              <a:pathLst>
                <a:path w="2073835" h="1018179">
                  <a:moveTo>
                    <a:pt x="941222" y="1295"/>
                  </a:moveTo>
                  <a:cubicBezTo>
                    <a:pt x="988502" y="4884"/>
                    <a:pt x="1042582" y="15877"/>
                    <a:pt x="1075324" y="33590"/>
                  </a:cubicBezTo>
                  <a:cubicBezTo>
                    <a:pt x="1108067" y="51303"/>
                    <a:pt x="1150410" y="89527"/>
                    <a:pt x="1184084" y="128259"/>
                  </a:cubicBezTo>
                  <a:lnTo>
                    <a:pt x="1212920" y="166945"/>
                  </a:lnTo>
                  <a:lnTo>
                    <a:pt x="1242709" y="174112"/>
                  </a:lnTo>
                  <a:lnTo>
                    <a:pt x="1238958" y="157124"/>
                  </a:lnTo>
                  <a:cubicBezTo>
                    <a:pt x="1225363" y="102775"/>
                    <a:pt x="1202918" y="31293"/>
                    <a:pt x="1183625" y="8652"/>
                  </a:cubicBezTo>
                  <a:cubicBezTo>
                    <a:pt x="1186124" y="6526"/>
                    <a:pt x="1190398" y="5769"/>
                    <a:pt x="1196051" y="6190"/>
                  </a:cubicBezTo>
                  <a:cubicBezTo>
                    <a:pt x="1235619" y="9136"/>
                    <a:pt x="1342742" y="69763"/>
                    <a:pt x="1381889" y="121834"/>
                  </a:cubicBezTo>
                  <a:cubicBezTo>
                    <a:pt x="1404259" y="151591"/>
                    <a:pt x="1426798" y="203993"/>
                    <a:pt x="1441247" y="253240"/>
                  </a:cubicBezTo>
                  <a:lnTo>
                    <a:pt x="1442778" y="260415"/>
                  </a:lnTo>
                  <a:lnTo>
                    <a:pt x="1476284" y="277306"/>
                  </a:lnTo>
                  <a:lnTo>
                    <a:pt x="1497407" y="262750"/>
                  </a:lnTo>
                  <a:cubicBezTo>
                    <a:pt x="1496959" y="206727"/>
                    <a:pt x="1491931" y="131974"/>
                    <a:pt x="1478496" y="105434"/>
                  </a:cubicBezTo>
                  <a:cubicBezTo>
                    <a:pt x="1501933" y="93596"/>
                    <a:pt x="1615120" y="193665"/>
                    <a:pt x="1644628" y="262020"/>
                  </a:cubicBezTo>
                  <a:cubicBezTo>
                    <a:pt x="1659383" y="296197"/>
                    <a:pt x="1668983" y="352427"/>
                    <a:pt x="1671460" y="403691"/>
                  </a:cubicBezTo>
                  <a:lnTo>
                    <a:pt x="1670350" y="445054"/>
                  </a:lnTo>
                  <a:lnTo>
                    <a:pt x="1694126" y="470904"/>
                  </a:lnTo>
                  <a:lnTo>
                    <a:pt x="1707195" y="443083"/>
                  </a:lnTo>
                  <a:cubicBezTo>
                    <a:pt x="1728416" y="391232"/>
                    <a:pt x="1745995" y="333637"/>
                    <a:pt x="1743850" y="303968"/>
                  </a:cubicBezTo>
                  <a:cubicBezTo>
                    <a:pt x="1770041" y="302098"/>
                    <a:pt x="1835805" y="438115"/>
                    <a:pt x="1836628" y="512562"/>
                  </a:cubicBezTo>
                  <a:cubicBezTo>
                    <a:pt x="1836937" y="540480"/>
                    <a:pt x="1829781" y="578721"/>
                    <a:pt x="1818797" y="616449"/>
                  </a:cubicBezTo>
                  <a:lnTo>
                    <a:pt x="1809330" y="643932"/>
                  </a:lnTo>
                  <a:lnTo>
                    <a:pt x="1835289" y="688763"/>
                  </a:lnTo>
                  <a:lnTo>
                    <a:pt x="1841046" y="678131"/>
                  </a:lnTo>
                  <a:cubicBezTo>
                    <a:pt x="1877090" y="635241"/>
                    <a:pt x="1921818" y="575135"/>
                    <a:pt x="1928839" y="546229"/>
                  </a:cubicBezTo>
                  <a:cubicBezTo>
                    <a:pt x="1954349" y="552449"/>
                    <a:pt x="1975421" y="702052"/>
                    <a:pt x="1953464" y="773194"/>
                  </a:cubicBezTo>
                  <a:cubicBezTo>
                    <a:pt x="1947975" y="790979"/>
                    <a:pt x="1937925" y="812119"/>
                    <a:pt x="1925321" y="833887"/>
                  </a:cubicBezTo>
                  <a:lnTo>
                    <a:pt x="1887788" y="889545"/>
                  </a:lnTo>
                  <a:lnTo>
                    <a:pt x="1901384" y="958383"/>
                  </a:lnTo>
                  <a:cubicBezTo>
                    <a:pt x="1901477" y="960231"/>
                    <a:pt x="1901571" y="962080"/>
                    <a:pt x="1901664" y="963928"/>
                  </a:cubicBezTo>
                  <a:lnTo>
                    <a:pt x="1911505" y="960749"/>
                  </a:lnTo>
                  <a:cubicBezTo>
                    <a:pt x="1950867" y="932901"/>
                    <a:pt x="2043479" y="854818"/>
                    <a:pt x="2059875" y="818704"/>
                  </a:cubicBezTo>
                  <a:cubicBezTo>
                    <a:pt x="2080786" y="828219"/>
                    <a:pt x="2077854" y="944947"/>
                    <a:pt x="2053441" y="1018052"/>
                  </a:cubicBezTo>
                  <a:cubicBezTo>
                    <a:pt x="2053423" y="1018094"/>
                    <a:pt x="2053406" y="1018137"/>
                    <a:pt x="2053388" y="1018179"/>
                  </a:cubicBezTo>
                  <a:lnTo>
                    <a:pt x="1827546" y="1018179"/>
                  </a:lnTo>
                  <a:lnTo>
                    <a:pt x="1826757" y="1011530"/>
                  </a:lnTo>
                  <a:lnTo>
                    <a:pt x="1286369" y="1011530"/>
                  </a:lnTo>
                  <a:lnTo>
                    <a:pt x="1284390" y="991895"/>
                  </a:lnTo>
                  <a:cubicBezTo>
                    <a:pt x="1256743" y="856791"/>
                    <a:pt x="1137203" y="755160"/>
                    <a:pt x="993926" y="755160"/>
                  </a:cubicBezTo>
                  <a:cubicBezTo>
                    <a:pt x="850649" y="755160"/>
                    <a:pt x="731109" y="856791"/>
                    <a:pt x="703463" y="991895"/>
                  </a:cubicBezTo>
                  <a:lnTo>
                    <a:pt x="701483" y="1011530"/>
                  </a:lnTo>
                  <a:lnTo>
                    <a:pt x="83785" y="1011530"/>
                  </a:lnTo>
                  <a:cubicBezTo>
                    <a:pt x="83931" y="1008643"/>
                    <a:pt x="84076" y="1005757"/>
                    <a:pt x="84222" y="1002870"/>
                  </a:cubicBezTo>
                  <a:lnTo>
                    <a:pt x="39947" y="1005608"/>
                  </a:lnTo>
                  <a:cubicBezTo>
                    <a:pt x="23769" y="1007454"/>
                    <a:pt x="10305" y="1010281"/>
                    <a:pt x="1517" y="1014873"/>
                  </a:cubicBezTo>
                  <a:cubicBezTo>
                    <a:pt x="-7588" y="997412"/>
                    <a:pt x="45598" y="928657"/>
                    <a:pt x="101434" y="882551"/>
                  </a:cubicBezTo>
                  <a:cubicBezTo>
                    <a:pt x="101439" y="882547"/>
                    <a:pt x="101444" y="882544"/>
                    <a:pt x="101449" y="882540"/>
                  </a:cubicBezTo>
                  <a:lnTo>
                    <a:pt x="118438" y="796523"/>
                  </a:lnTo>
                  <a:lnTo>
                    <a:pt x="90983" y="806526"/>
                  </a:lnTo>
                  <a:cubicBezTo>
                    <a:pt x="53068" y="821590"/>
                    <a:pt x="17471" y="838638"/>
                    <a:pt x="3409" y="852621"/>
                  </a:cubicBezTo>
                  <a:cubicBezTo>
                    <a:pt x="-15089" y="833988"/>
                    <a:pt x="45130" y="695427"/>
                    <a:pt x="101028" y="646249"/>
                  </a:cubicBezTo>
                  <a:cubicBezTo>
                    <a:pt x="121991" y="627807"/>
                    <a:pt x="155646" y="608291"/>
                    <a:pt x="191411" y="592012"/>
                  </a:cubicBezTo>
                  <a:lnTo>
                    <a:pt x="215724" y="582337"/>
                  </a:lnTo>
                  <a:lnTo>
                    <a:pt x="248732" y="530134"/>
                  </a:lnTo>
                  <a:lnTo>
                    <a:pt x="193673" y="531208"/>
                  </a:lnTo>
                  <a:cubicBezTo>
                    <a:pt x="152922" y="533178"/>
                    <a:pt x="113723" y="537776"/>
                    <a:pt x="95890" y="546450"/>
                  </a:cubicBezTo>
                  <a:cubicBezTo>
                    <a:pt x="84425" y="522829"/>
                    <a:pt x="186280" y="411246"/>
                    <a:pt x="255095" y="382827"/>
                  </a:cubicBezTo>
                  <a:cubicBezTo>
                    <a:pt x="289503" y="368617"/>
                    <a:pt x="345879" y="359912"/>
                    <a:pt x="397175" y="358249"/>
                  </a:cubicBezTo>
                  <a:lnTo>
                    <a:pt x="404243" y="358551"/>
                  </a:lnTo>
                  <a:lnTo>
                    <a:pt x="449181" y="324533"/>
                  </a:lnTo>
                  <a:lnTo>
                    <a:pt x="440910" y="321817"/>
                  </a:lnTo>
                  <a:cubicBezTo>
                    <a:pt x="387218" y="305821"/>
                    <a:pt x="314275" y="288712"/>
                    <a:pt x="284963" y="293776"/>
                  </a:cubicBezTo>
                  <a:cubicBezTo>
                    <a:pt x="280515" y="267898"/>
                    <a:pt x="409371" y="189023"/>
                    <a:pt x="483374" y="180851"/>
                  </a:cubicBezTo>
                  <a:cubicBezTo>
                    <a:pt x="525001" y="176254"/>
                    <a:pt x="591399" y="186076"/>
                    <a:pt x="644966" y="201719"/>
                  </a:cubicBezTo>
                  <a:lnTo>
                    <a:pt x="654610" y="205195"/>
                  </a:lnTo>
                  <a:lnTo>
                    <a:pt x="659458" y="202751"/>
                  </a:lnTo>
                  <a:lnTo>
                    <a:pt x="693065" y="191267"/>
                  </a:lnTo>
                  <a:lnTo>
                    <a:pt x="667080" y="172930"/>
                  </a:lnTo>
                  <a:cubicBezTo>
                    <a:pt x="620425" y="141914"/>
                    <a:pt x="555690" y="104196"/>
                    <a:pt x="526180" y="100454"/>
                  </a:cubicBezTo>
                  <a:cubicBezTo>
                    <a:pt x="528673" y="80919"/>
                    <a:pt x="611592" y="54837"/>
                    <a:pt x="683757" y="48863"/>
                  </a:cubicBezTo>
                  <a:cubicBezTo>
                    <a:pt x="707812" y="46871"/>
                    <a:pt x="730673" y="47114"/>
                    <a:pt x="748960" y="50577"/>
                  </a:cubicBezTo>
                  <a:cubicBezTo>
                    <a:pt x="785536" y="57505"/>
                    <a:pt x="837491" y="81058"/>
                    <a:pt x="881341" y="107728"/>
                  </a:cubicBezTo>
                  <a:lnTo>
                    <a:pt x="929904" y="142511"/>
                  </a:lnTo>
                  <a:lnTo>
                    <a:pt x="971678" y="140534"/>
                  </a:lnTo>
                  <a:lnTo>
                    <a:pt x="960141" y="125282"/>
                  </a:lnTo>
                  <a:cubicBezTo>
                    <a:pt x="925115" y="81557"/>
                    <a:pt x="874900" y="25954"/>
                    <a:pt x="847922" y="13423"/>
                  </a:cubicBezTo>
                  <a:cubicBezTo>
                    <a:pt x="853462" y="1521"/>
                    <a:pt x="893941" y="-2294"/>
                    <a:pt x="941222" y="1295"/>
                  </a:cubicBezTo>
                  <a:close/>
                </a:path>
              </a:pathLst>
            </a:cu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              </a:t>
              </a:r>
              <a:r>
                <a:rPr lang="en-US" altLang="zh-CN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素质目标</a:t>
              </a:r>
              <a:endParaRPr lang="en-US" altLang="zh-CN" sz="16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74645" y="2007077"/>
              <a:ext cx="2817609" cy="1598163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40" name="组合 37"/>
            <p:cNvGrpSpPr/>
            <p:nvPr/>
          </p:nvGrpSpPr>
          <p:grpSpPr>
            <a:xfrm>
              <a:off x="9878627" y="3732944"/>
              <a:ext cx="182961" cy="1000896"/>
              <a:chOff x="6038577" y="2514059"/>
              <a:chExt cx="130628" cy="763629"/>
            </a:xfrm>
          </p:grpSpPr>
          <p:cxnSp>
            <p:nvCxnSpPr>
              <p:cNvPr id="41" name="直接连接符 40"/>
              <p:cNvCxnSpPr>
                <a:stCxn id="49" idx="2"/>
                <a:endCxn id="44" idx="0"/>
              </p:cNvCxnSpPr>
              <p:nvPr/>
            </p:nvCxnSpPr>
            <p:spPr>
              <a:xfrm flipH="1">
                <a:off x="6103835" y="2514059"/>
                <a:ext cx="11484" cy="632998"/>
              </a:xfrm>
              <a:prstGeom prst="line">
                <a:avLst/>
              </a:prstGeom>
              <a:gradFill flip="none" rotWithShape="1">
                <a:gsLst>
                  <a:gs pos="0">
                    <a:srgbClr val="BE1247"/>
                  </a:gs>
                  <a:gs pos="33000">
                    <a:srgbClr val="D2144F"/>
                  </a:gs>
                  <a:gs pos="96000">
                    <a:srgbClr val="F87477"/>
                  </a:gs>
                  <a:gs pos="100000">
                    <a:srgbClr val="FA9496"/>
                  </a:gs>
                </a:gsLst>
                <a:lin ang="0" scaled="1"/>
                <a:tileRect/>
              </a:gradFill>
              <a:ln w="3175">
                <a:solidFill>
                  <a:srgbClr val="FF7F7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6038577" y="3147060"/>
                <a:ext cx="130628" cy="130628"/>
              </a:xfrm>
              <a:prstGeom prst="ellipse">
                <a:avLst/>
              </a:pr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9" name="文本框 14"/>
            <p:cNvSpPr txBox="1"/>
            <p:nvPr/>
          </p:nvSpPr>
          <p:spPr>
            <a:xfrm>
              <a:off x="8591506" y="2007678"/>
              <a:ext cx="2789511" cy="17254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反思与老年沟通的实际经历，有意识地自我学习沟通知识的重点部分</a:t>
              </a: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与小组分享学习经验，以团队协作的形式巩固老年沟通相关知识和技能</a:t>
              </a: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 通过学习急救措施，培养学生主动关心他人、帮助他人的优秀思想品德，提高自我素质</a:t>
              </a: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6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老年人触电的初步救护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826135" y="63849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solidFill>
                  <a:srgbClr val="000000"/>
                </a:solidFill>
                <a:ea typeface="宋体" panose="02010600030101010101" pitchFamily="2" charset="-122"/>
              </a:rPr>
              <a:t>一、触电的概念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31545" y="1036955"/>
            <a:ext cx="6600190" cy="252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3335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是指一定强度的电流通过人体时，造成的机体损伤及功能障碍。严重者可致呼吸和心跳停止。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2745" y="1208405"/>
            <a:ext cx="8631555" cy="10325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170000"/>
              </a:lnSpc>
            </a:pPr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二、老人触电的原因</a:t>
            </a:r>
            <a:r>
              <a:rPr lang="en-US" sz="1500" b="1">
                <a:solidFill>
                  <a:srgbClr val="000000"/>
                </a:solidFill>
                <a:latin typeface="宋体" panose="02010600030101010101" pitchFamily="2" charset="-122"/>
              </a:rPr>
              <a:t>	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老人触电的原因主要是缺乏用电安全常识，私拉乱接电线，自行安装电器，家用电器漏电而手接触开关、灯头、插头或电线上挂吊衣物等。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72745" y="218090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三、触电的表现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92785" y="2383155"/>
            <a:ext cx="8229600" cy="671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80000"/>
              </a:lnSpc>
            </a:pP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患者的表现多种多样，因接触时间、电流强度、电压高低等不同。症状较轻表现为精神紧张、面色苍白、表情呆滞，呼吸、心跳增快。重型常发生意识丧失、心脏、呼吸骤停，如复苏不及时可致死亡。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92785" y="312007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solidFill>
                  <a:srgbClr val="000000"/>
                </a:solidFill>
                <a:ea typeface="宋体" panose="02010600030101010101" pitchFamily="2" charset="-122"/>
              </a:rPr>
              <a:t>四、老人触电后的初步处理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25500" y="350647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1.迅速脱离电源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26135" y="382397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2.必要时行心肺复苏术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7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老年人受伤后的安全转运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617855" y="54959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solidFill>
                  <a:srgbClr val="000000"/>
                </a:solidFill>
                <a:ea typeface="宋体" panose="02010600030101010101" pitchFamily="2" charset="-122"/>
              </a:rPr>
              <a:t>一、常见的搬运的方法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88365" y="94996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en-US" sz="1050" b="0">
                <a:solidFill>
                  <a:srgbClr val="333333"/>
                </a:solidFill>
                <a:latin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1.担架搬运法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58850" y="128143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2.徒手搬运法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1920" y="1754505"/>
            <a:ext cx="7914640" cy="1522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200000"/>
              </a:lnSpc>
            </a:pPr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二、搬运的注意事项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                  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1.须妥善处理好受伤的老人，根据不同情况采取不同搬运方法，用两条固定带固定好受伤的老人。 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                  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2.搬运过程中动作要轻巧、步调一致，避免震动。 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                  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3.注意保暖，途中随时观察病情变化。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406525" y="1735455"/>
            <a:ext cx="5528310" cy="12401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25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07067" y="1971426"/>
            <a:ext cx="3952875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任务二</a:t>
            </a:r>
            <a:r>
              <a:rPr lang="en-US" altLang="zh-CN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常用救护技术</a:t>
            </a:r>
            <a:endParaRPr lang="zh-CN" altLang="en-US" sz="3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8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5000000">
            <a:off x="3115945" y="300355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00" name="文本框 99"/>
          <p:cNvSpPr txBox="1"/>
          <p:nvPr/>
        </p:nvSpPr>
        <p:spPr>
          <a:xfrm>
            <a:off x="267970" y="56673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1">
                <a:solidFill>
                  <a:srgbClr val="000000"/>
                </a:solidFill>
                <a:ea typeface="宋体" panose="02010600030101010101" pitchFamily="2" charset="-122"/>
              </a:rPr>
              <a:t>一、心肺复苏术概念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92785" y="888365"/>
            <a:ext cx="7955915" cy="671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33350">
              <a:lnSpc>
                <a:spcPct val="180000"/>
              </a:lnSpc>
            </a:pP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心肺复苏（CPR）：是针对呼吸、心跳停止的患者所采取的抢救措施，即用心脏按压或其他方法形成暂时的人工循环，恢复心脏自主搏动和血液循环，用人工呼吸代替自主呼吸，达到恢复苏醒和挽救生命的目的。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80390" y="156051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二、何种情况下实施心肺复苏术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0390" y="1882140"/>
            <a:ext cx="7110730" cy="2103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33350">
              <a:lnSpc>
                <a:spcPct val="170000"/>
              </a:lnSpc>
            </a:pP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1.意识突然丧失或伴有短阵抽。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2.大动脉搏动消失，血压测不出。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3.心音消失。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4.瞳孔散大。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5.面色苍白、青紫。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6.呼吸呈叹气样或停止。</a:t>
            </a:r>
            <a:r>
              <a:rPr lang="zh-CN" sz="1400" b="0">
                <a:solidFill>
                  <a:srgbClr val="333333"/>
                </a:solidFill>
                <a:ea typeface="宋体" panose="02010600030101010101" pitchFamily="2" charset="-122"/>
              </a:rPr>
              <a:t></a:t>
            </a:r>
            <a:r>
              <a:rPr lang="zh-CN" sz="1400" b="1">
                <a:solidFill>
                  <a:srgbClr val="333333"/>
                </a:solidFill>
                <a:ea typeface="宋体" panose="02010600030101010101" pitchFamily="2" charset="-122"/>
              </a:rPr>
              <a:t>心脏骤停出现最可靠且较早的临床表现为意识突然丧失，心音及大动脉搏动消失。</a:t>
            </a:r>
            <a:endParaRPr lang="zh-CN" altLang="en-US" sz="1400" b="1">
              <a:solidFill>
                <a:srgbClr val="333333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340995" y="52355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三、心肺复苏术的实施（基础生命支持</a:t>
            </a:r>
            <a:r>
              <a:rPr lang="en-US" sz="1500" b="0">
                <a:latin typeface="Calibri" panose="020F0502020204030204" charset="0"/>
              </a:rPr>
              <a:t>BLS</a:t>
            </a: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6720" y="89789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/>
            <a:r>
              <a:rPr lang="en-US" sz="1200" b="1">
                <a:latin typeface="Times New Roman" panose="02020603050405020304" charset="0"/>
              </a:rPr>
              <a:t>1.</a:t>
            </a:r>
            <a:r>
              <a:rPr lang="zh-CN" sz="1200" b="1">
                <a:latin typeface="Times New Roman" panose="02020603050405020304" charset="0"/>
                <a:ea typeface="宋体" panose="02010600030101010101" pitchFamily="2" charset="-122"/>
              </a:rPr>
              <a:t>快速识别：判断心搏、呼吸骤停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26720" y="1226185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/>
            <a:r>
              <a:rPr lang="en-US" sz="1200" b="1">
                <a:latin typeface="Times New Roman" panose="02020603050405020304" charset="0"/>
              </a:rPr>
              <a:t>2. </a:t>
            </a:r>
            <a:r>
              <a:rPr lang="zh-CN" sz="1200" b="1">
                <a:latin typeface="Times New Roman" panose="02020603050405020304" charset="0"/>
                <a:ea typeface="宋体" panose="02010600030101010101" pitchFamily="2" charset="-122"/>
              </a:rPr>
              <a:t>胸外按压（</a:t>
            </a:r>
            <a:r>
              <a:rPr lang="en-US" sz="1200" b="1">
                <a:latin typeface="Times New Roman" panose="02020603050405020304" charset="0"/>
              </a:rPr>
              <a:t>circulation, C</a:t>
            </a:r>
            <a:r>
              <a:rPr lang="zh-CN" sz="1200" b="1">
                <a:latin typeface="Times New Roman" panose="02020603050405020304" charset="0"/>
                <a:ea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6720" y="1501775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04800"/>
            <a:r>
              <a:rPr lang="en-US" sz="1200" b="1">
                <a:latin typeface="Times New Roman" panose="02020603050405020304" charset="0"/>
              </a:rPr>
              <a:t>3. </a:t>
            </a:r>
            <a:r>
              <a:rPr lang="zh-CN" sz="1200" b="1">
                <a:latin typeface="Times New Roman" panose="02020603050405020304" charset="0"/>
                <a:ea typeface="宋体" panose="02010600030101010101" pitchFamily="2" charset="-122"/>
              </a:rPr>
              <a:t>开放气道（</a:t>
            </a:r>
            <a:r>
              <a:rPr lang="en-US" sz="1200" b="1">
                <a:latin typeface="Times New Roman" panose="02020603050405020304" charset="0"/>
              </a:rPr>
              <a:t>airway, A</a:t>
            </a:r>
            <a:r>
              <a:rPr lang="zh-CN" sz="1200" b="1">
                <a:latin typeface="Times New Roman" panose="02020603050405020304" charset="0"/>
                <a:ea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2785" y="1777365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en-US" sz="1200" b="0">
                <a:latin typeface="Times New Roman" panose="02020603050405020304" charset="0"/>
                <a:ea typeface="宋体" panose="02010600030101010101" pitchFamily="2" charset="-122"/>
              </a:rPr>
              <a:t>4. </a:t>
            </a:r>
            <a:r>
              <a:rPr lang="zh-CN" sz="1200" b="0">
                <a:latin typeface="Times New Roman" panose="02020603050405020304" charset="0"/>
                <a:ea typeface="宋体" panose="02010600030101010101" pitchFamily="2" charset="-122"/>
              </a:rPr>
              <a:t>人工呼吸（</a:t>
            </a:r>
            <a:r>
              <a:rPr lang="en-US" sz="1200" b="0">
                <a:latin typeface="Times New Roman" panose="02020603050405020304" charset="0"/>
                <a:ea typeface="宋体" panose="02010600030101010101" pitchFamily="2" charset="-122"/>
              </a:rPr>
              <a:t>breathing, B</a:t>
            </a:r>
            <a:r>
              <a:rPr lang="zh-CN" sz="1200" b="0">
                <a:latin typeface="Times New Roman" panose="02020603050405020304" charset="0"/>
                <a:ea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0995" y="210597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四、心肺复苏成功的表现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92785" y="2479993"/>
            <a:ext cx="5080000" cy="1899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66675">
              <a:lnSpc>
                <a:spcPct val="160000"/>
              </a:lnSpc>
            </a:pP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1.能触到大动脉搏动 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2.皮肤色泽转红润 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3.散大的瞳孔缩小 </a:t>
            </a:r>
            <a:r>
              <a:rPr lang="en-US" sz="1050" b="0">
                <a:solidFill>
                  <a:srgbClr val="333333"/>
                </a:solidFill>
                <a:latin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4.自主呼吸恢复 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5.意识恢复6.经心电监护示有效波形7.有尿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8" name="文本框 7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4" name="对角圆角矩形 13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graphicFrame>
        <p:nvGraphicFramePr>
          <p:cNvPr id="-2147482598" name="对象 -2147482599"/>
          <p:cNvGraphicFramePr>
            <a:graphicFrameLocks noChangeAspect="1"/>
          </p:cNvGraphicFramePr>
          <p:nvPr/>
        </p:nvGraphicFramePr>
        <p:xfrm>
          <a:off x="1188720" y="837565"/>
          <a:ext cx="5882640" cy="3745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6950710" imgH="9058910" progId="Word.Document.8">
                  <p:embed/>
                </p:oleObj>
              </mc:Choice>
              <mc:Fallback>
                <p:oleObj name="" r:id="rId2" imgW="6950710" imgH="9058910" progId="Word.Documen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88720" y="837565"/>
                        <a:ext cx="5882640" cy="37452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340995" y="52355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1">
                <a:latin typeface="Calibri" panose="020F0502020204030204" charset="0"/>
                <a:ea typeface="宋体" panose="02010600030101010101" pitchFamily="2" charset="-122"/>
              </a:rPr>
              <a:t>心肺复苏术操作流程</a:t>
            </a:r>
            <a:r>
              <a:rPr lang="en-US" altLang="zh-CN" sz="1500" b="1">
                <a:latin typeface="Calibri" panose="020F0502020204030204" charset="0"/>
                <a:ea typeface="宋体" panose="02010600030101010101" pitchFamily="2" charset="-122"/>
              </a:rPr>
              <a:t> </a:t>
            </a:r>
            <a:endParaRPr lang="en-US" altLang="zh-CN" sz="15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8" name="文本框 7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4" name="对角圆角矩形 13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00" name="文本框 99"/>
          <p:cNvSpPr txBox="1"/>
          <p:nvPr/>
        </p:nvSpPr>
        <p:spPr>
          <a:xfrm>
            <a:off x="121920" y="470535"/>
            <a:ext cx="8756015" cy="1087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18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一、氧气吸入术概念</a:t>
            </a:r>
            <a:r>
              <a:rPr lang="zh-CN" sz="1050" b="0">
                <a:ea typeface="宋体" panose="02010600030101010101" pitchFamily="2" charset="-122"/>
              </a:rPr>
              <a:t></a:t>
            </a:r>
            <a:r>
              <a:rPr lang="en-US" altLang="zh-CN" sz="1050" b="0">
                <a:ea typeface="宋体" panose="02010600030101010101" pitchFamily="2" charset="-122"/>
              </a:rPr>
              <a:t>                 </a:t>
            </a:r>
            <a:r>
              <a:rPr lang="zh-CN" sz="1050" b="0">
                <a:ea typeface="宋体" panose="02010600030101010101" pitchFamily="2" charset="-122"/>
              </a:rPr>
              <a:t>氧气吸入术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指通过给氧，提高动脉血氧分压（PaO2）和动脉血氧饱和度（SaO2），增加动脉血氧含量（CaO2）纠正各种原因造成的缺氧状态，</a:t>
            </a:r>
            <a:r>
              <a:rPr lang="en-US" alt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促进组织的新陈代谢，维持机体生命活动的一种治疗方法。既能缓解机体缺氧、提高机体的氧储备，又不增加相关并发症。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1920" y="155860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二、氧气吸入术适应症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01320" y="1880235"/>
            <a:ext cx="8016875" cy="1383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60000"/>
              </a:lnSpc>
            </a:pPr>
            <a:r>
              <a:rPr lang="zh-CN" sz="1050" b="0">
                <a:ea typeface="宋体" panose="02010600030101010101" pitchFamily="2" charset="-122"/>
              </a:rPr>
              <a:t>1.呼吸系统疾患</a:t>
            </a:r>
            <a:r>
              <a:rPr lang="en-US" sz="1050" b="0">
                <a:latin typeface="宋体" panose="02010600030101010101" pitchFamily="2" charset="-122"/>
              </a:rPr>
              <a:t></a:t>
            </a:r>
            <a:r>
              <a:rPr lang="zh-CN" sz="1050" b="0">
                <a:ea typeface="宋体" panose="02010600030101010101" pitchFamily="2" charset="-122"/>
              </a:rPr>
              <a:t>2.心功能不全</a:t>
            </a:r>
            <a:endParaRPr lang="zh-CN" sz="1050" b="0">
              <a:ea typeface="宋体" panose="02010600030101010101" pitchFamily="2" charset="-122"/>
            </a:endParaRPr>
          </a:p>
          <a:p>
            <a:pPr indent="0">
              <a:lnSpc>
                <a:spcPct val="160000"/>
              </a:lnSpc>
            </a:pPr>
            <a:r>
              <a:rPr lang="zh-CN" sz="1050" b="0">
                <a:ea typeface="宋体" panose="02010600030101010101" pitchFamily="2" charset="-122"/>
              </a:rPr>
              <a:t>3.各种中毒引起的呼吸困难4.昏迷病人5.其他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0" y="3366452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三、缺氧的表现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01320" y="3790950"/>
            <a:ext cx="7419340" cy="252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1050" b="0">
                <a:solidFill>
                  <a:srgbClr val="333333"/>
                </a:solidFill>
                <a:ea typeface="宋体" panose="02010600030101010101" pitchFamily="2" charset="-122"/>
              </a:rPr>
              <a:t>一般表现为头晕、头痛、耳鸣、眼花、四肢软弱无力；或者产生恶心、呕吐、心慌、气急、气短、呼吸急促、心跳快速无力。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8" name="文本框 7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4" name="对角圆角矩形 13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graphicFrame>
        <p:nvGraphicFramePr>
          <p:cNvPr id="-2147482597" name="对象 -2147482598"/>
          <p:cNvGraphicFramePr>
            <a:graphicFrameLocks noChangeAspect="1"/>
          </p:cNvGraphicFramePr>
          <p:nvPr/>
        </p:nvGraphicFramePr>
        <p:xfrm>
          <a:off x="808355" y="521970"/>
          <a:ext cx="7125335" cy="444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6096000" imgH="8252460" progId="Word.Document.12">
                  <p:embed/>
                </p:oleObj>
              </mc:Choice>
              <mc:Fallback>
                <p:oleObj name="" r:id="rId2" imgW="6096000" imgH="8252460" progId="Word.Document.12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08355" y="521970"/>
                        <a:ext cx="7125335" cy="4441825"/>
                      </a:xfrm>
                      <a:prstGeom prst="rect">
                        <a:avLst/>
                      </a:prstGeom>
                      <a:solidFill>
                        <a:srgbClr val="D9D9D9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22107" y="72019"/>
            <a:ext cx="5916930" cy="398780"/>
            <a:chOff x="162802" y="106676"/>
            <a:chExt cx="7888874" cy="590681"/>
          </a:xfrm>
        </p:grpSpPr>
        <p:sp>
          <p:nvSpPr>
            <p:cNvPr id="8" name="文本框 7"/>
            <p:cNvSpPr txBox="1"/>
            <p:nvPr/>
          </p:nvSpPr>
          <p:spPr>
            <a:xfrm>
              <a:off x="923920" y="106676"/>
              <a:ext cx="7127756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4" name="对角圆角矩形 13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669290" y="705803"/>
            <a:ext cx="5080000" cy="26898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230000"/>
              </a:lnSpc>
            </a:pPr>
            <a:r>
              <a:rPr lang="zh-CN" sz="1050" b="0">
                <a:ea typeface="宋体" panose="02010600030101010101" pitchFamily="2" charset="-122"/>
              </a:rPr>
              <a:t>四、注意事项1.嘱老年人和家属不能随意调节氧流量。</a:t>
            </a:r>
            <a:r>
              <a:rPr lang="en-US" sz="1050" b="0">
                <a:latin typeface="宋体" panose="02010600030101010101" pitchFamily="2" charset="-122"/>
              </a:rPr>
              <a:t></a:t>
            </a:r>
            <a:r>
              <a:rPr lang="zh-CN" sz="1050" b="0">
                <a:ea typeface="宋体" panose="02010600030101010101" pitchFamily="2" charset="-122"/>
              </a:rPr>
              <a:t>2.严格遵守操作规程，注意用氧安全，做好“四防”，即防震，防火，放油，防热。3.使用氧时，应先调节氧流量，在插管应用，停氧时，应先拔管，在关氧气开关，中途改变氧流量时，应先将氧气管与吸氧管分开，调节好氧流量后再接上。4.用氧过程中，应密切观察老年人缺氧症状有无改善。5.定期更换鼻导管，避免感染。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4840" y="456565"/>
            <a:ext cx="7683500" cy="3891280"/>
          </a:xfrm>
          <a:prstGeom prst="rect">
            <a:avLst/>
          </a:prstGeom>
          <a:noFill/>
          <a:ln w="38100"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080" y="1464310"/>
            <a:ext cx="6760210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演讲完毕，谢谢观看！</a:t>
            </a:r>
            <a:endParaRPr lang="zh-CN" altLang="en-US" sz="4950" dirty="0">
              <a:solidFill>
                <a:srgbClr val="F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2010601030101010101" charset="-122"/>
              <a:ea typeface="方正大标宋简体" panose="02010601030101010101" charset="-122"/>
            </a:endParaRP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2781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2781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2781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2781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2781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31424" y="-587871"/>
            <a:ext cx="6034726" cy="2640192"/>
          </a:xfrm>
          <a:prstGeom prst="rect">
            <a:avLst/>
          </a:prstGeom>
        </p:spPr>
      </p:pic>
      <p:pic>
        <p:nvPicPr>
          <p:cNvPr id="5" name="图片 4" descr="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9890" y="2846009"/>
            <a:ext cx="5404204" cy="2851636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265" y="716280"/>
            <a:ext cx="981075" cy="889635"/>
          </a:xfrm>
          <a:prstGeom prst="rect">
            <a:avLst/>
          </a:prstGeom>
        </p:spPr>
      </p:pic>
      <p:pic>
        <p:nvPicPr>
          <p:cNvPr id="7" name="Keith Kenniff - Receives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-609600" y="106750"/>
            <a:ext cx="609600" cy="609600"/>
          </a:xfrm>
          <a:prstGeom prst="rect">
            <a:avLst/>
          </a:prstGeom>
        </p:spPr>
      </p:pic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520000">
            <a:off x="6824980" y="2845435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50"/>
                            </p:stCondLst>
                            <p:childTnLst>
                              <p:par>
                                <p:cTn id="5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5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8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74925" y="810260"/>
            <a:ext cx="981075" cy="889635"/>
          </a:xfrm>
          <a:prstGeom prst="rect">
            <a:avLst/>
          </a:prstGeom>
        </p:spPr>
      </p:pic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思维导图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152" name="图片 1" descr="C:\Documents and Settings\Administrator\桌面\思维导图\思维导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934845" y="1332548"/>
            <a:ext cx="5274310" cy="247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5400000">
            <a:off x="1083945" y="1967865"/>
            <a:ext cx="1861185" cy="1729105"/>
          </a:xfrm>
          <a:prstGeom prst="hexagon">
            <a:avLst/>
          </a:prstGeom>
          <a:solidFill>
            <a:srgbClr val="FF7F7F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dirty="0"/>
          </a:p>
        </p:txBody>
      </p:sp>
      <p:sp>
        <p:nvSpPr>
          <p:cNvPr id="3" name="六边形 2"/>
          <p:cNvSpPr/>
          <p:nvPr/>
        </p:nvSpPr>
        <p:spPr>
          <a:xfrm rot="5400000">
            <a:off x="4238572" y="1527788"/>
            <a:ext cx="668234" cy="576064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3"/>
          <p:cNvSpPr txBox="1">
            <a:spLocks noChangeArrowheads="1"/>
          </p:cNvSpPr>
          <p:nvPr/>
        </p:nvSpPr>
        <p:spPr bwMode="auto">
          <a:xfrm>
            <a:off x="5015230" y="1631315"/>
            <a:ext cx="2835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老年人外伤的初步急救</a:t>
            </a:r>
            <a:endParaRPr lang="zh-CN" altLang="en-US" dirty="0">
              <a:solidFill>
                <a:srgbClr val="FF7F7F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7" name="文本框 53"/>
          <p:cNvSpPr txBox="1">
            <a:spLocks noChangeArrowheads="1"/>
          </p:cNvSpPr>
          <p:nvPr/>
        </p:nvSpPr>
        <p:spPr bwMode="auto">
          <a:xfrm>
            <a:off x="3634680" y="1554346"/>
            <a:ext cx="1944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01</a:t>
            </a:r>
            <a:endParaRPr lang="en-US" altLang="zh-CN" sz="2800" dirty="0">
              <a:solidFill>
                <a:srgbClr val="FF7F7F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17" name="文本框 53"/>
          <p:cNvSpPr txBox="1">
            <a:spLocks noChangeArrowheads="1"/>
          </p:cNvSpPr>
          <p:nvPr/>
        </p:nvSpPr>
        <p:spPr bwMode="auto">
          <a:xfrm>
            <a:off x="1022985" y="2226945"/>
            <a:ext cx="1982470" cy="113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目录</a:t>
            </a:r>
            <a:r>
              <a:rPr lang="en-US" altLang="zh-CN" sz="28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CONTENT</a:t>
            </a:r>
            <a:endParaRPr lang="en-US" altLang="zh-CN" sz="2800" dirty="0">
              <a:solidFill>
                <a:schemeClr val="bg1"/>
              </a:solidFill>
              <a:latin typeface="方正兰亭中粗黑_GBK" panose="02000000000000000000" pitchFamily="2" charset="-122"/>
              <a:ea typeface="方正兰亭中粗黑_GBK" panose="02000000000000000000" pitchFamily="2" charset="-122"/>
            </a:endParaRPr>
          </a:p>
        </p:txBody>
      </p:sp>
      <p:sp>
        <p:nvSpPr>
          <p:cNvPr id="18" name="六边形 17"/>
          <p:cNvSpPr/>
          <p:nvPr/>
        </p:nvSpPr>
        <p:spPr>
          <a:xfrm rot="5400000">
            <a:off x="4236667" y="3059244"/>
            <a:ext cx="668234" cy="576064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53"/>
          <p:cNvSpPr txBox="1">
            <a:spLocks noChangeArrowheads="1"/>
          </p:cNvSpPr>
          <p:nvPr/>
        </p:nvSpPr>
        <p:spPr bwMode="auto">
          <a:xfrm>
            <a:off x="4972685" y="3160395"/>
            <a:ext cx="291973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常用救护技术</a:t>
            </a:r>
            <a:endParaRPr lang="zh-CN" altLang="en-US" dirty="0">
              <a:solidFill>
                <a:srgbClr val="FF7F7F"/>
              </a:solidFill>
              <a:latin typeface="黑体-简" pitchFamily="2" charset="-122"/>
              <a:ea typeface="黑体-简" pitchFamily="2" charset="-122"/>
            </a:endParaRPr>
          </a:p>
        </p:txBody>
      </p:sp>
      <p:sp>
        <p:nvSpPr>
          <p:cNvPr id="20" name="文本框 53"/>
          <p:cNvSpPr txBox="1">
            <a:spLocks noChangeArrowheads="1"/>
          </p:cNvSpPr>
          <p:nvPr/>
        </p:nvSpPr>
        <p:spPr bwMode="auto">
          <a:xfrm>
            <a:off x="3634680" y="3083262"/>
            <a:ext cx="1944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02</a:t>
            </a:r>
            <a:endParaRPr lang="en-US" altLang="zh-CN" sz="2800" dirty="0">
              <a:solidFill>
                <a:srgbClr val="FF7F7F"/>
              </a:solidFill>
              <a:latin typeface="黑体-简" pitchFamily="2" charset="-122"/>
              <a:ea typeface="黑体-简" pitchFamily="2" charset="-122"/>
            </a:endParaRPr>
          </a:p>
        </p:txBody>
      </p:sp>
      <p:pic>
        <p:nvPicPr>
          <p:cNvPr id="35" name="图片 34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700000">
            <a:off x="-997585" y="-321310"/>
            <a:ext cx="5518150" cy="2414270"/>
          </a:xfrm>
          <a:prstGeom prst="rect">
            <a:avLst/>
          </a:prstGeom>
        </p:spPr>
      </p:pic>
      <p:pic>
        <p:nvPicPr>
          <p:cNvPr id="8" name="图片 7" descr="8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5" y="3364230"/>
            <a:ext cx="981075" cy="889635"/>
          </a:xfrm>
          <a:prstGeom prst="rect">
            <a:avLst/>
          </a:prstGeom>
        </p:spPr>
      </p:pic>
      <p:pic>
        <p:nvPicPr>
          <p:cNvPr id="9" name="图片 8" descr="8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000000">
            <a:off x="7427595" y="688340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17" grpId="0"/>
      <p:bldP spid="18" grpId="0" bldLvl="0" animBg="1"/>
      <p:bldP spid="4" grpId="0"/>
      <p:bldP spid="20" grpId="0"/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406525" y="1735455"/>
            <a:ext cx="5528310" cy="12401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25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507067" y="1971426"/>
            <a:ext cx="5095875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任务一</a:t>
            </a:r>
            <a:r>
              <a:rPr lang="en-US" altLang="zh-CN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3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老年人外伤初步急救</a:t>
            </a:r>
            <a:endParaRPr lang="zh-CN" altLang="en-US" sz="3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8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5000000">
            <a:off x="3115945" y="300355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老年人外伤的初步救护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692785" y="645160"/>
            <a:ext cx="250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1包扎技术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434975" y="1187133"/>
            <a:ext cx="5080000" cy="20599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>
              <a:lnSpc>
                <a:spcPct val="160000"/>
              </a:lnSpc>
            </a:pPr>
            <a:r>
              <a:rPr lang="zh-CN" sz="1600" b="0">
                <a:latin typeface="Calibri" panose="020F0502020204030204" charset="0"/>
                <a:ea typeface="宋体" panose="02010600030101010101" pitchFamily="2" charset="-122"/>
              </a:rPr>
              <a:t>一、包扎的目的</a:t>
            </a:r>
            <a:r>
              <a:rPr lang="en-US" sz="1600" b="0">
                <a:latin typeface="Calibri" panose="020F0502020204030204" charset="0"/>
              </a:rPr>
              <a:t> </a:t>
            </a:r>
            <a:r>
              <a:rPr lang="zh-CN" sz="1600" b="0">
                <a:ea typeface="宋体" panose="02010600030101010101" pitchFamily="2" charset="-122"/>
              </a:rPr>
              <a:t></a:t>
            </a:r>
            <a:r>
              <a:rPr lang="en-US" altLang="zh-CN" sz="1600" b="0">
                <a:ea typeface="宋体" panose="02010600030101010101" pitchFamily="2" charset="-122"/>
              </a:rPr>
              <a:t>       </a:t>
            </a:r>
            <a:r>
              <a:rPr lang="zh-CN" sz="1600" b="0">
                <a:ea typeface="宋体" panose="02010600030101010101" pitchFamily="2" charset="-122"/>
              </a:rPr>
              <a:t>1.保护伤口，减少伤口感染和再损伤。</a:t>
            </a:r>
            <a:r>
              <a:rPr lang="en-US" altLang="zh-CN" sz="1600" b="0">
                <a:ea typeface="宋体" panose="02010600030101010101" pitchFamily="2" charset="-122"/>
              </a:rPr>
              <a:t>       </a:t>
            </a:r>
            <a:r>
              <a:rPr lang="zh-CN" sz="1600" b="0">
                <a:ea typeface="宋体" panose="02010600030101010101" pitchFamily="2" charset="-122"/>
              </a:rPr>
              <a:t>2.压迫止血，预防或减轻局部肿胀。 </a:t>
            </a:r>
            <a:r>
              <a:rPr lang="en-US" altLang="zh-CN" sz="1600" b="0">
                <a:ea typeface="宋体" panose="02010600030101010101" pitchFamily="2" charset="-122"/>
              </a:rPr>
              <a:t>       </a:t>
            </a:r>
            <a:r>
              <a:rPr lang="zh-CN" sz="1600" b="0">
                <a:ea typeface="宋体" panose="02010600030101010101" pitchFamily="2" charset="-122"/>
              </a:rPr>
              <a:t>3.固定伤口上的敷料、药品和骨折部位。</a:t>
            </a:r>
            <a:r>
              <a:rPr lang="en-US" altLang="zh-CN" sz="1600" b="0">
                <a:ea typeface="宋体" panose="02010600030101010101" pitchFamily="2" charset="-122"/>
              </a:rPr>
              <a:t>       4</a:t>
            </a:r>
            <a:r>
              <a:rPr lang="zh-CN" sz="1600" b="0">
                <a:ea typeface="宋体" panose="02010600030101010101" pitchFamily="2" charset="-122"/>
              </a:rPr>
              <a:t>.减轻疼痛，使伤者舒适安全</a:t>
            </a:r>
            <a:endParaRPr lang="zh-CN" altLang="en-US" sz="1600"/>
          </a:p>
        </p:txBody>
      </p:sp>
      <p:sp>
        <p:nvSpPr>
          <p:cNvPr id="3" name="文本框 2"/>
          <p:cNvSpPr txBox="1"/>
          <p:nvPr/>
        </p:nvSpPr>
        <p:spPr>
          <a:xfrm>
            <a:off x="267970" y="3477578"/>
            <a:ext cx="5080000" cy="875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 algn="l">
              <a:lnSpc>
                <a:spcPct val="20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二、包扎用物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</a:t>
            </a:r>
            <a:r>
              <a:rPr lang="en-US" alt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 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绷带或三角巾、无菌纱布。紧急情况下可用洁净的毛巾、衣服、被单等代替。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老年人外伤的初步救护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692785" y="673735"/>
            <a:ext cx="250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1包扎技术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92785" y="117252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三、包扎方法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0840" y="1624330"/>
            <a:ext cx="4798060" cy="252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77800"/>
            <a:r>
              <a:rPr lang="zh-CN" sz="1050" b="0">
                <a:ea typeface="宋体" panose="02010600030101010101" pitchFamily="2" charset="-122"/>
              </a:rPr>
              <a:t>（一）绷带包扎法</a:t>
            </a:r>
            <a:endParaRPr lang="zh-CN" sz="1050"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0840" y="2060893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177800" algn="l">
              <a:buClrTx/>
              <a:buSzTx/>
              <a:buFontTx/>
            </a:pPr>
            <a:r>
              <a:rPr lang="zh-CN" sz="1050" b="0">
                <a:ea typeface="宋体" panose="02010600030101010101" pitchFamily="2" charset="-122"/>
              </a:rPr>
              <a:t>（二）三角巾包扎</a:t>
            </a:r>
            <a:endParaRPr lang="zh-CN" sz="1050"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1920" y="2367915"/>
            <a:ext cx="5080000" cy="2130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>
              <a:lnSpc>
                <a:spcPct val="17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四、包扎注意事项</a:t>
            </a:r>
            <a:r>
              <a:rPr lang="zh-CN" sz="1050" b="0">
                <a:ea typeface="宋体" panose="02010600030101010101" pitchFamily="2" charset="-122"/>
              </a:rPr>
              <a:t></a:t>
            </a:r>
            <a:r>
              <a:rPr lang="en-US" altLang="zh-CN" sz="1050" b="0">
                <a:ea typeface="宋体" panose="02010600030101010101" pitchFamily="2" charset="-122"/>
              </a:rPr>
              <a:t>             </a:t>
            </a:r>
            <a:r>
              <a:rPr lang="zh-CN" sz="1050" b="0">
                <a:ea typeface="宋体" panose="02010600030101010101" pitchFamily="2" charset="-122"/>
              </a:rPr>
              <a:t>1.包扎时作要快、且轻，不要碰撞伤口，包扎要牢靠，防止脱落。</a:t>
            </a:r>
            <a:r>
              <a:rPr lang="en-US" altLang="zh-CN" sz="1050" b="0">
                <a:ea typeface="宋体" panose="02010600030101010101" pitchFamily="2" charset="-122"/>
              </a:rPr>
              <a:t>             </a:t>
            </a:r>
            <a:r>
              <a:rPr lang="zh-CN" sz="1050" b="0">
                <a:ea typeface="宋体" panose="02010600030101010101" pitchFamily="2" charset="-122"/>
              </a:rPr>
              <a:t>2.先清创，后包扎，不用脏手和污物接触伤口。</a:t>
            </a:r>
            <a:r>
              <a:rPr lang="en-US" altLang="zh-CN" sz="1050" b="0">
                <a:ea typeface="宋体" panose="02010600030101010101" pitchFamily="2" charset="-122"/>
              </a:rPr>
              <a:t>             </a:t>
            </a:r>
            <a:r>
              <a:rPr lang="zh-CN" sz="1050" b="0">
                <a:ea typeface="宋体" panose="02010600030101010101" pitchFamily="2" charset="-122"/>
              </a:rPr>
              <a:t>3.包扎时松紧适宜，包扎太紧，容易影响病人局部血液循环。</a:t>
            </a:r>
            <a:r>
              <a:rPr lang="en-US" altLang="zh-CN" sz="1050" b="0">
                <a:ea typeface="宋体" panose="02010600030101010101" pitchFamily="2" charset="-122"/>
              </a:rPr>
              <a:t>             </a:t>
            </a:r>
            <a:r>
              <a:rPr lang="zh-CN" sz="1050" b="0">
                <a:ea typeface="宋体" panose="02010600030101010101" pitchFamily="2" charset="-122"/>
              </a:rPr>
              <a:t>4.包扎时病人位置保持舒适，肢体必须保持功能位。</a:t>
            </a:r>
            <a:r>
              <a:rPr lang="en-US" altLang="zh-CN" sz="1050" b="0">
                <a:ea typeface="宋体" panose="02010600030101010101" pitchFamily="2" charset="-122"/>
              </a:rPr>
              <a:t>             </a:t>
            </a:r>
            <a:r>
              <a:rPr lang="zh-CN" sz="1050" b="0">
                <a:ea typeface="宋体" panose="02010600030101010101" pitchFamily="2" charset="-122"/>
              </a:rPr>
              <a:t>5.包扎方向为自下而上，由左向右，从远心端向近心端包扎。包扎四肢时，应</a:t>
            </a:r>
            <a:endParaRPr lang="zh-CN" sz="1050" b="0">
              <a:ea typeface="宋体" panose="02010600030101010101" pitchFamily="2" charset="-122"/>
            </a:endParaRPr>
          </a:p>
          <a:p>
            <a:pPr indent="381000">
              <a:lnSpc>
                <a:spcPct val="170000"/>
              </a:lnSpc>
            </a:pPr>
            <a:r>
              <a:rPr lang="en-US" altLang="zh-CN" sz="1050" b="0">
                <a:ea typeface="宋体" panose="02010600030101010101" pitchFamily="2" charset="-122"/>
              </a:rPr>
              <a:t>   </a:t>
            </a:r>
            <a:r>
              <a:rPr lang="zh-CN" sz="1050" b="0">
                <a:ea typeface="宋体" panose="02010600030101010101" pitchFamily="2" charset="-122"/>
              </a:rPr>
              <a:t>将指端外露，以便观察血液循环 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止血技术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121920" y="695960"/>
            <a:ext cx="6454140" cy="1306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>
              <a:lnSpc>
                <a:spcPct val="170000"/>
              </a:lnSpc>
            </a:pPr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一、出血特征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1.动脉出血：血液为鲜红色，喷射状，流速快，量多，短时间内可大量失血，危及生命。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2.静脉出血：血液为暗红色，呈涌状或徐徐外流速度稍微慢，量中等。</a:t>
            </a:r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          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3.毛细血管出血：血液鲜红，像水珠样流出或者渗出，量少，多能自行凝固止血。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310" y="2146300"/>
            <a:ext cx="3535680" cy="321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二、常用的止血方法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96620" y="261175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1.指压止血法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08990" y="300799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2.加压包扎止血法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08990" y="340423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3.填塞止血法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752475" y="380047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en-US" sz="1050" b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4.加垫屈肢止血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96620" y="414401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/>
            <a:r>
              <a:rPr lang="zh-CN" sz="1050" b="0">
                <a:solidFill>
                  <a:srgbClr val="000000"/>
                </a:solidFill>
                <a:ea typeface="宋体" panose="02010600030101010101" pitchFamily="2" charset="-122"/>
              </a:rPr>
              <a:t>5.止血带止血法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b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止血技术</a:t>
              </a:r>
              <a:endParaRPr lang="zh-CN" altLang="en-US" sz="2000" b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1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00" name="文本框 99"/>
          <p:cNvSpPr txBox="1"/>
          <p:nvPr/>
        </p:nvSpPr>
        <p:spPr>
          <a:xfrm>
            <a:off x="669290" y="805497"/>
            <a:ext cx="5080000" cy="321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381000"/>
            <a:r>
              <a:rPr lang="zh-CN" sz="1500" b="0">
                <a:latin typeface="Calibri" panose="020F0502020204030204" charset="0"/>
                <a:ea typeface="宋体" panose="02010600030101010101" pitchFamily="2" charset="-122"/>
              </a:rPr>
              <a:t>三、使用止血带止血法注意事项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109980" y="1290955"/>
            <a:ext cx="5080000" cy="29959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>
              <a:lnSpc>
                <a:spcPct val="180000"/>
              </a:lnSpc>
            </a:pPr>
            <a:r>
              <a:rPr lang="en-US" sz="1050" b="0">
                <a:latin typeface="宋体" panose="02010600030101010101" pitchFamily="2" charset="-122"/>
              </a:rPr>
              <a:t>1.</a:t>
            </a:r>
            <a:r>
              <a:rPr lang="zh-CN" sz="1050" b="0">
                <a:ea typeface="宋体" panose="02010600030101010101" pitchFamily="2" charset="-122"/>
              </a:rPr>
              <a:t>止血带不宜直接结扎在皮肤上，应先用三角巾、毛巾等做成平整的衬垫缠绕在要结扎止血带的部位，然后再上止血带。</a:t>
            </a:r>
            <a:r>
              <a:rPr lang="en-US" sz="1050" b="0">
                <a:latin typeface="宋体" panose="02010600030101010101" pitchFamily="2" charset="-122"/>
              </a:rPr>
              <a:t>  </a:t>
            </a:r>
            <a:r>
              <a:rPr lang="zh-CN" sz="1050" b="0">
                <a:ea typeface="宋体" panose="02010600030101010101" pitchFamily="2" charset="-122"/>
              </a:rPr>
              <a:t>2.结扎止血带的部位在伤口的近端（上方）。上肢大动脉出血应结扎在上臂的上1/3处，下肢大动脉出血应结扎在大腿中部。</a:t>
            </a:r>
            <a:r>
              <a:rPr lang="en-US" sz="1050" b="0">
                <a:latin typeface="宋体" panose="02010600030101010101" pitchFamily="2" charset="-122"/>
              </a:rPr>
              <a:t>  </a:t>
            </a:r>
            <a:r>
              <a:rPr lang="zh-CN" sz="1050" b="0">
                <a:ea typeface="宋体" panose="02010600030101010101" pitchFamily="2" charset="-122"/>
              </a:rPr>
              <a:t>3.结扎止血带要松紧适度，以停止出血或远端动脉搏动消失为度。结扎过紧，可损伤受压局部，结扎过松，达不到止血目的。</a:t>
            </a:r>
            <a:r>
              <a:rPr lang="en-US" sz="1050" b="0">
                <a:latin typeface="宋体" panose="02010600030101010101" pitchFamily="2" charset="-122"/>
              </a:rPr>
              <a:t>  </a:t>
            </a:r>
            <a:r>
              <a:rPr lang="zh-CN" sz="1050" b="0">
                <a:ea typeface="宋体" panose="02010600030101010101" pitchFamily="2" charset="-122"/>
              </a:rPr>
              <a:t>4.一般止血带的使用时间不宜超过2～3小时，每隔30～50分钟松解一次，以暂时恢复远端肢体血液供应。松解止血带的同时，仍应用指压止血法，以防再度出血。</a:t>
            </a:r>
            <a:r>
              <a:rPr lang="en-US" sz="1050" b="0">
                <a:latin typeface="宋体" panose="02010600030101010101" pitchFamily="2" charset="-122"/>
              </a:rPr>
              <a:t>  </a:t>
            </a:r>
            <a:r>
              <a:rPr lang="zh-CN" sz="1050" b="0">
                <a:ea typeface="宋体" panose="02010600030101010101" pitchFamily="2" charset="-122"/>
              </a:rPr>
              <a:t>5.结扎好止血带后，在明显部位加上标记，注明结扎止血带的时间，尽快运往医院。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YjQ5NmNmMzg3MDNiODI3ZGRjZWRmZTVkZWU0ZDE4NTgifQ=="/>
</p:tagLst>
</file>

<file path=ppt/theme/theme1.xml><?xml version="1.0" encoding="utf-8"?>
<a:theme xmlns:a="http://schemas.openxmlformats.org/drawingml/2006/main" name="Office 主题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4973</Words>
  <Application>WPS 演示</Application>
  <PresentationFormat>全屏显示(16:9)</PresentationFormat>
  <Paragraphs>331</Paragraphs>
  <Slides>29</Slides>
  <Notes>25</Notes>
  <HiddenSlides>0</HiddenSlides>
  <MMClips>1</MMClips>
  <ScaleCrop>false</ScaleCrop>
  <HeadingPairs>
    <vt:vector size="8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61" baseType="lpstr">
      <vt:lpstr>Arial</vt:lpstr>
      <vt:lpstr>宋体</vt:lpstr>
      <vt:lpstr>Wingdings</vt:lpstr>
      <vt:lpstr>Lato Regular</vt:lpstr>
      <vt:lpstr>Almonte Snow</vt:lpstr>
      <vt:lpstr>Lato Hairline</vt:lpstr>
      <vt:lpstr>Lato Light</vt:lpstr>
      <vt:lpstr>方正大标宋简体</vt:lpstr>
      <vt:lpstr>Arial Unicode MS</vt:lpstr>
      <vt:lpstr>微软雅黑</vt:lpstr>
      <vt:lpstr>Gill Sans</vt:lpstr>
      <vt:lpstr>Gill Sans MT</vt:lpstr>
      <vt:lpstr>Calibri</vt:lpstr>
      <vt:lpstr>黑体-简</vt:lpstr>
      <vt:lpstr>黑体</vt:lpstr>
      <vt:lpstr>方正兰亭中粗黑_GBK</vt:lpstr>
      <vt:lpstr>Calibri Light</vt:lpstr>
      <vt:lpstr>Arial Narrow</vt:lpstr>
      <vt:lpstr>Bebas Neue</vt:lpstr>
      <vt:lpstr>Lato Light</vt:lpstr>
      <vt:lpstr>Impact</vt:lpstr>
      <vt:lpstr>Clear Sans</vt:lpstr>
      <vt:lpstr>NumberOnly</vt:lpstr>
      <vt:lpstr>Open Sans</vt:lpstr>
      <vt:lpstr>Segoe Print</vt:lpstr>
      <vt:lpstr>Open Sans</vt:lpstr>
      <vt:lpstr>Haettenschweiler</vt:lpstr>
      <vt:lpstr>Times New Roman</vt:lpstr>
      <vt:lpstr>Office 主题</vt:lpstr>
      <vt:lpstr>Word.Document.8</vt:lpstr>
      <vt:lpstr>Word.Document.8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66</cp:lastModifiedBy>
  <cp:revision>17</cp:revision>
  <dcterms:created xsi:type="dcterms:W3CDTF">2017-07-25T02:42:00Z</dcterms:created>
  <dcterms:modified xsi:type="dcterms:W3CDTF">2022-09-10T11:48:27Z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2052-11.1.0.12156</vt:lpwstr>
  </property>
  <property fmtid="{D5CDD505-2E9C-101B-9397-08002B2CF9AE}" pid="3" name="ICV">
    <vt:lpwstr>9450E1F2A54A4F2485DB9C191F4B9319</vt:lpwstr>
  </property>
</Properties>
</file>